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65" r:id="rId4"/>
    <p:sldId id="260" r:id="rId5"/>
    <p:sldId id="263" r:id="rId6"/>
    <p:sldId id="259" r:id="rId7"/>
    <p:sldId id="264" r:id="rId8"/>
    <p:sldId id="262"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6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0590D36-7713-462B-9BD0-8DA865A55EDF}" type="datetimeFigureOut">
              <a:rPr kumimoji="1" lang="ja-JP" altLang="en-US" smtClean="0"/>
              <a:t>2025/5/21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E7A8397-FA24-4AB2-BB83-8F159D3E3145}" type="slidenum">
              <a:rPr kumimoji="1" lang="ja-JP" altLang="en-US" smtClean="0"/>
              <a:t>‹#›</a:t>
            </a:fld>
            <a:endParaRPr kumimoji="1" lang="ja-JP" altLang="en-US"/>
          </a:p>
        </p:txBody>
      </p:sp>
    </p:spTree>
    <p:extLst>
      <p:ext uri="{BB962C8B-B14F-4D97-AF65-F5344CB8AC3E}">
        <p14:creationId xmlns:p14="http://schemas.microsoft.com/office/powerpoint/2010/main" val="42287531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41173B-6C0B-32B1-65FB-9256AC75971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ABBAAC3-7BC0-7C32-4561-7770568A7C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8D9FBB8-A0CD-DACF-23F0-85A18B7666AA}"/>
              </a:ext>
            </a:extLst>
          </p:cNvPr>
          <p:cNvSpPr>
            <a:spLocks noGrp="1"/>
          </p:cNvSpPr>
          <p:nvPr>
            <p:ph type="dt" sz="half" idx="10"/>
          </p:nvPr>
        </p:nvSpPr>
        <p:spPr/>
        <p:txBody>
          <a:bodyPr/>
          <a:lstStyle/>
          <a:p>
            <a:fld id="{9E9FD1C1-8875-4A87-9FDF-578A41BF595F}" type="datetime1">
              <a:rPr kumimoji="1" lang="ja-JP" altLang="en-US" smtClean="0"/>
              <a:t>2025/5/21</a:t>
            </a:fld>
            <a:endParaRPr kumimoji="1" lang="ja-JP" altLang="en-US"/>
          </a:p>
        </p:txBody>
      </p:sp>
      <p:sp>
        <p:nvSpPr>
          <p:cNvPr id="5" name="フッター プレースホルダー 4">
            <a:extLst>
              <a:ext uri="{FF2B5EF4-FFF2-40B4-BE49-F238E27FC236}">
                <a16:creationId xmlns:a16="http://schemas.microsoft.com/office/drawing/2014/main" id="{A6962467-0583-1C92-FA2A-BBEB31AACB06}"/>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9BC9BA84-E00C-7EF2-B93D-D2D665A1B267}"/>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490081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0265B3-C9A6-4BA7-8069-702C71367CB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86DACB3-928C-9F5E-9A50-7F644CDB427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732B20-C2DA-E905-7020-7BA743420BFF}"/>
              </a:ext>
            </a:extLst>
          </p:cNvPr>
          <p:cNvSpPr>
            <a:spLocks noGrp="1"/>
          </p:cNvSpPr>
          <p:nvPr>
            <p:ph type="dt" sz="half" idx="10"/>
          </p:nvPr>
        </p:nvSpPr>
        <p:spPr/>
        <p:txBody>
          <a:bodyPr/>
          <a:lstStyle/>
          <a:p>
            <a:fld id="{8362C719-BCBC-465B-8AB5-DC5E9D2FA140}" type="datetime1">
              <a:rPr kumimoji="1" lang="ja-JP" altLang="en-US" smtClean="0"/>
              <a:t>2025/5/21</a:t>
            </a:fld>
            <a:endParaRPr kumimoji="1" lang="ja-JP" altLang="en-US"/>
          </a:p>
        </p:txBody>
      </p:sp>
      <p:sp>
        <p:nvSpPr>
          <p:cNvPr id="5" name="フッター プレースホルダー 4">
            <a:extLst>
              <a:ext uri="{FF2B5EF4-FFF2-40B4-BE49-F238E27FC236}">
                <a16:creationId xmlns:a16="http://schemas.microsoft.com/office/drawing/2014/main" id="{4E43A27A-0519-C374-6528-6DC00B82A815}"/>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0040922A-ED6D-9B5B-B1D5-1E455E29725A}"/>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3560941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81FC8F9-E216-F7A5-2CCE-5BBC6F65C4B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31C43FF-3DA5-5870-B7EE-F491F43E171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07ED421-0804-DB87-BD8C-7099303738B6}"/>
              </a:ext>
            </a:extLst>
          </p:cNvPr>
          <p:cNvSpPr>
            <a:spLocks noGrp="1"/>
          </p:cNvSpPr>
          <p:nvPr>
            <p:ph type="dt" sz="half" idx="10"/>
          </p:nvPr>
        </p:nvSpPr>
        <p:spPr/>
        <p:txBody>
          <a:bodyPr/>
          <a:lstStyle/>
          <a:p>
            <a:fld id="{70E84E8C-67B1-40B8-86CC-1F066DDF569F}" type="datetime1">
              <a:rPr kumimoji="1" lang="ja-JP" altLang="en-US" smtClean="0"/>
              <a:t>2025/5/21</a:t>
            </a:fld>
            <a:endParaRPr kumimoji="1" lang="ja-JP" altLang="en-US"/>
          </a:p>
        </p:txBody>
      </p:sp>
      <p:sp>
        <p:nvSpPr>
          <p:cNvPr id="5" name="フッター プレースホルダー 4">
            <a:extLst>
              <a:ext uri="{FF2B5EF4-FFF2-40B4-BE49-F238E27FC236}">
                <a16:creationId xmlns:a16="http://schemas.microsoft.com/office/drawing/2014/main" id="{C6AC5F15-F8B6-3E60-C627-C4943A032B09}"/>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DD2A82C4-5528-0B2A-F9B6-B82A1EDE5B50}"/>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409312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338C90-BD04-DA46-01D2-30E080DAFD9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03233B6-FC80-2BA1-4842-E0E6447DA9B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05946DF-E43F-4934-6E4D-F72DCB5FD454}"/>
              </a:ext>
            </a:extLst>
          </p:cNvPr>
          <p:cNvSpPr>
            <a:spLocks noGrp="1"/>
          </p:cNvSpPr>
          <p:nvPr>
            <p:ph type="dt" sz="half" idx="10"/>
          </p:nvPr>
        </p:nvSpPr>
        <p:spPr/>
        <p:txBody>
          <a:bodyPr/>
          <a:lstStyle/>
          <a:p>
            <a:fld id="{4EDA6037-1C50-40EE-97A5-CD0542D8977E}" type="datetime1">
              <a:rPr kumimoji="1" lang="ja-JP" altLang="en-US" smtClean="0"/>
              <a:t>2025/5/21</a:t>
            </a:fld>
            <a:endParaRPr kumimoji="1" lang="ja-JP" altLang="en-US"/>
          </a:p>
        </p:txBody>
      </p:sp>
      <p:sp>
        <p:nvSpPr>
          <p:cNvPr id="5" name="フッター プレースホルダー 4">
            <a:extLst>
              <a:ext uri="{FF2B5EF4-FFF2-40B4-BE49-F238E27FC236}">
                <a16:creationId xmlns:a16="http://schemas.microsoft.com/office/drawing/2014/main" id="{295E32E5-A789-FD28-9E95-DE3C062D1452}"/>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3B85B10B-8BE4-2DDB-36AA-FA0FF7A83CDC}"/>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439096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89D422-971A-FAE5-982B-DE965A34ABF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37F2D6D-0A85-727C-3BA6-323078E2EF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70BD91C-95B4-DBE5-DC1C-A5A0E3B0B6FA}"/>
              </a:ext>
            </a:extLst>
          </p:cNvPr>
          <p:cNvSpPr>
            <a:spLocks noGrp="1"/>
          </p:cNvSpPr>
          <p:nvPr>
            <p:ph type="dt" sz="half" idx="10"/>
          </p:nvPr>
        </p:nvSpPr>
        <p:spPr/>
        <p:txBody>
          <a:bodyPr/>
          <a:lstStyle/>
          <a:p>
            <a:fld id="{B40EABFD-7A6C-444B-9F7A-04F0317AEE12}" type="datetime1">
              <a:rPr kumimoji="1" lang="ja-JP" altLang="en-US" smtClean="0"/>
              <a:t>2025/5/21</a:t>
            </a:fld>
            <a:endParaRPr kumimoji="1" lang="ja-JP" altLang="en-US"/>
          </a:p>
        </p:txBody>
      </p:sp>
      <p:sp>
        <p:nvSpPr>
          <p:cNvPr id="5" name="フッター プレースホルダー 4">
            <a:extLst>
              <a:ext uri="{FF2B5EF4-FFF2-40B4-BE49-F238E27FC236}">
                <a16:creationId xmlns:a16="http://schemas.microsoft.com/office/drawing/2014/main" id="{1AAB9CB1-FF25-DE20-AF0E-18BE91A24047}"/>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15E11094-93FB-F4A6-3407-DA02B0C42FA9}"/>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128410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AEF9AC-5CEA-3AE9-6D62-0D1D252ADED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2C4F9F5-9FDC-50EC-12C1-54CDE37F659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2CB5691-9A32-7E2C-D775-BA38B110141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1EC4750-CC87-B039-3E4B-8CD97160B747}"/>
              </a:ext>
            </a:extLst>
          </p:cNvPr>
          <p:cNvSpPr>
            <a:spLocks noGrp="1"/>
          </p:cNvSpPr>
          <p:nvPr>
            <p:ph type="dt" sz="half" idx="10"/>
          </p:nvPr>
        </p:nvSpPr>
        <p:spPr/>
        <p:txBody>
          <a:bodyPr/>
          <a:lstStyle/>
          <a:p>
            <a:fld id="{65366B34-8EA8-4FDE-A1D5-A1DF7CB14F27}" type="datetime1">
              <a:rPr kumimoji="1" lang="ja-JP" altLang="en-US" smtClean="0"/>
              <a:t>2025/5/21</a:t>
            </a:fld>
            <a:endParaRPr kumimoji="1" lang="ja-JP" altLang="en-US"/>
          </a:p>
        </p:txBody>
      </p:sp>
      <p:sp>
        <p:nvSpPr>
          <p:cNvPr id="6" name="フッター プレースホルダー 5">
            <a:extLst>
              <a:ext uri="{FF2B5EF4-FFF2-40B4-BE49-F238E27FC236}">
                <a16:creationId xmlns:a16="http://schemas.microsoft.com/office/drawing/2014/main" id="{EEB82E9E-405C-0A42-E9E3-2C2C2087E6C9}"/>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30358CE5-21C1-FF80-F56C-C01A49736725}"/>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712422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A0C9C1-D844-3675-3E9E-5660FCEAB40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3E740A0-9CC3-EBD6-8AE4-71426EFEE7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82C1B1A-FE7F-D669-9E03-F2E260666DC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DFBCF02-4345-3F65-DB03-BB6C123C6C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93A3E7D-0335-F0B4-3D83-C6DD0224F31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81B3225-FEC5-7C22-798C-D25E94920415}"/>
              </a:ext>
            </a:extLst>
          </p:cNvPr>
          <p:cNvSpPr>
            <a:spLocks noGrp="1"/>
          </p:cNvSpPr>
          <p:nvPr>
            <p:ph type="dt" sz="half" idx="10"/>
          </p:nvPr>
        </p:nvSpPr>
        <p:spPr/>
        <p:txBody>
          <a:bodyPr/>
          <a:lstStyle/>
          <a:p>
            <a:fld id="{80CBE62F-0550-4B4A-A55E-68D7489675DE}" type="datetime1">
              <a:rPr kumimoji="1" lang="ja-JP" altLang="en-US" smtClean="0"/>
              <a:t>2025/5/21</a:t>
            </a:fld>
            <a:endParaRPr kumimoji="1" lang="ja-JP" altLang="en-US"/>
          </a:p>
        </p:txBody>
      </p:sp>
      <p:sp>
        <p:nvSpPr>
          <p:cNvPr id="8" name="フッター プレースホルダー 7">
            <a:extLst>
              <a:ext uri="{FF2B5EF4-FFF2-40B4-BE49-F238E27FC236}">
                <a16:creationId xmlns:a16="http://schemas.microsoft.com/office/drawing/2014/main" id="{5E027E51-C546-D29B-B8FC-DC58152FD983}"/>
              </a:ext>
            </a:extLst>
          </p:cNvPr>
          <p:cNvSpPr>
            <a:spLocks noGrp="1"/>
          </p:cNvSpPr>
          <p:nvPr>
            <p:ph type="ftr" sz="quarter" idx="11"/>
          </p:nvPr>
        </p:nvSpPr>
        <p:spPr/>
        <p:txBody>
          <a:bodyPr/>
          <a:lstStyle/>
          <a:p>
            <a:r>
              <a:rPr kumimoji="1" lang="en-US" altLang="ja-JP"/>
              <a:t>1</a:t>
            </a:r>
            <a:endParaRPr kumimoji="1" lang="ja-JP" altLang="en-US"/>
          </a:p>
        </p:txBody>
      </p:sp>
      <p:sp>
        <p:nvSpPr>
          <p:cNvPr id="9" name="スライド番号プレースホルダー 8">
            <a:extLst>
              <a:ext uri="{FF2B5EF4-FFF2-40B4-BE49-F238E27FC236}">
                <a16:creationId xmlns:a16="http://schemas.microsoft.com/office/drawing/2014/main" id="{9DEB8391-EF88-83E1-319D-D3C6EB3584C1}"/>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492271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A36F15-14EE-6CDF-C05A-11271A5565B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4BE04C9-5DF4-48F6-1B9B-B7419DA22923}"/>
              </a:ext>
            </a:extLst>
          </p:cNvPr>
          <p:cNvSpPr>
            <a:spLocks noGrp="1"/>
          </p:cNvSpPr>
          <p:nvPr>
            <p:ph type="dt" sz="half" idx="10"/>
          </p:nvPr>
        </p:nvSpPr>
        <p:spPr/>
        <p:txBody>
          <a:bodyPr/>
          <a:lstStyle/>
          <a:p>
            <a:fld id="{35E63DB8-B393-4644-A1E7-5433B9AB7806}" type="datetime1">
              <a:rPr kumimoji="1" lang="ja-JP" altLang="en-US" smtClean="0"/>
              <a:t>2025/5/21</a:t>
            </a:fld>
            <a:endParaRPr kumimoji="1" lang="ja-JP" altLang="en-US"/>
          </a:p>
        </p:txBody>
      </p:sp>
      <p:sp>
        <p:nvSpPr>
          <p:cNvPr id="4" name="フッター プレースホルダー 3">
            <a:extLst>
              <a:ext uri="{FF2B5EF4-FFF2-40B4-BE49-F238E27FC236}">
                <a16:creationId xmlns:a16="http://schemas.microsoft.com/office/drawing/2014/main" id="{B09949AE-8D2D-7562-41F7-7D086F4B271E}"/>
              </a:ext>
            </a:extLst>
          </p:cNvPr>
          <p:cNvSpPr>
            <a:spLocks noGrp="1"/>
          </p:cNvSpPr>
          <p:nvPr>
            <p:ph type="ftr" sz="quarter" idx="11"/>
          </p:nvPr>
        </p:nvSpPr>
        <p:spPr/>
        <p:txBody>
          <a:bodyPr/>
          <a:lstStyle/>
          <a:p>
            <a:r>
              <a:rPr kumimoji="1" lang="en-US" altLang="ja-JP"/>
              <a:t>1</a:t>
            </a:r>
            <a:endParaRPr kumimoji="1" lang="ja-JP" altLang="en-US"/>
          </a:p>
        </p:txBody>
      </p:sp>
      <p:sp>
        <p:nvSpPr>
          <p:cNvPr id="5" name="スライド番号プレースホルダー 4">
            <a:extLst>
              <a:ext uri="{FF2B5EF4-FFF2-40B4-BE49-F238E27FC236}">
                <a16:creationId xmlns:a16="http://schemas.microsoft.com/office/drawing/2014/main" id="{DD14599E-75A8-807F-9A7F-D45F1CA3E0A6}"/>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757426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DA65591-DA39-6D40-569A-94C88DD47D85}"/>
              </a:ext>
            </a:extLst>
          </p:cNvPr>
          <p:cNvSpPr>
            <a:spLocks noGrp="1"/>
          </p:cNvSpPr>
          <p:nvPr>
            <p:ph type="dt" sz="half" idx="10"/>
          </p:nvPr>
        </p:nvSpPr>
        <p:spPr/>
        <p:txBody>
          <a:bodyPr/>
          <a:lstStyle/>
          <a:p>
            <a:fld id="{EA56D4A0-799F-4703-85BC-C9E61C3F2601}" type="datetime1">
              <a:rPr kumimoji="1" lang="ja-JP" altLang="en-US" smtClean="0"/>
              <a:t>2025/5/21</a:t>
            </a:fld>
            <a:endParaRPr kumimoji="1" lang="ja-JP" altLang="en-US"/>
          </a:p>
        </p:txBody>
      </p:sp>
      <p:sp>
        <p:nvSpPr>
          <p:cNvPr id="3" name="フッター プレースホルダー 2">
            <a:extLst>
              <a:ext uri="{FF2B5EF4-FFF2-40B4-BE49-F238E27FC236}">
                <a16:creationId xmlns:a16="http://schemas.microsoft.com/office/drawing/2014/main" id="{C5638A27-42BF-EE1D-9DF1-C8B3962E56AA}"/>
              </a:ext>
            </a:extLst>
          </p:cNvPr>
          <p:cNvSpPr>
            <a:spLocks noGrp="1"/>
          </p:cNvSpPr>
          <p:nvPr>
            <p:ph type="ftr" sz="quarter" idx="11"/>
          </p:nvPr>
        </p:nvSpPr>
        <p:spPr/>
        <p:txBody>
          <a:bodyPr/>
          <a:lstStyle/>
          <a:p>
            <a:r>
              <a:rPr kumimoji="1" lang="en-US" altLang="ja-JP"/>
              <a:t>1</a:t>
            </a:r>
            <a:endParaRPr kumimoji="1" lang="ja-JP" altLang="en-US"/>
          </a:p>
        </p:txBody>
      </p:sp>
      <p:sp>
        <p:nvSpPr>
          <p:cNvPr id="4" name="スライド番号プレースホルダー 3">
            <a:extLst>
              <a:ext uri="{FF2B5EF4-FFF2-40B4-BE49-F238E27FC236}">
                <a16:creationId xmlns:a16="http://schemas.microsoft.com/office/drawing/2014/main" id="{F7880F33-4303-FD5C-2DF4-7DEB71F7E3AC}"/>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4195519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EFD551-EF08-7D89-1B5E-6741ABFAF38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05E291F-35BB-BAFA-0E26-656FD8FA6E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2B22415-2633-C317-C000-1795FA90C3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103FCF4-CACE-7AF3-4496-24C8D4DA2CB0}"/>
              </a:ext>
            </a:extLst>
          </p:cNvPr>
          <p:cNvSpPr>
            <a:spLocks noGrp="1"/>
          </p:cNvSpPr>
          <p:nvPr>
            <p:ph type="dt" sz="half" idx="10"/>
          </p:nvPr>
        </p:nvSpPr>
        <p:spPr/>
        <p:txBody>
          <a:bodyPr/>
          <a:lstStyle/>
          <a:p>
            <a:fld id="{1A6B4BE2-9FA7-4F4A-AFCC-1C56D3F31F8A}" type="datetime1">
              <a:rPr kumimoji="1" lang="ja-JP" altLang="en-US" smtClean="0"/>
              <a:t>2025/5/21</a:t>
            </a:fld>
            <a:endParaRPr kumimoji="1" lang="ja-JP" altLang="en-US"/>
          </a:p>
        </p:txBody>
      </p:sp>
      <p:sp>
        <p:nvSpPr>
          <p:cNvPr id="6" name="フッター プレースホルダー 5">
            <a:extLst>
              <a:ext uri="{FF2B5EF4-FFF2-40B4-BE49-F238E27FC236}">
                <a16:creationId xmlns:a16="http://schemas.microsoft.com/office/drawing/2014/main" id="{AC25480B-8EED-3015-B3CF-510727BF3528}"/>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2716BCC2-82C6-67BD-B3FD-3C37B7DC60F9}"/>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72726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C2C395-E00D-3359-2F41-15AF24F6D14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DB7E38E-7E80-4F02-3AD3-E6C95B9C97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CE4545C-79A5-CF71-2382-CB10CEB36C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5EEA38E-B03F-E5D2-E493-F949FBAE6D36}"/>
              </a:ext>
            </a:extLst>
          </p:cNvPr>
          <p:cNvSpPr>
            <a:spLocks noGrp="1"/>
          </p:cNvSpPr>
          <p:nvPr>
            <p:ph type="dt" sz="half" idx="10"/>
          </p:nvPr>
        </p:nvSpPr>
        <p:spPr/>
        <p:txBody>
          <a:bodyPr/>
          <a:lstStyle/>
          <a:p>
            <a:fld id="{674910D5-6357-4698-8A59-F1EA1937604A}" type="datetime1">
              <a:rPr kumimoji="1" lang="ja-JP" altLang="en-US" smtClean="0"/>
              <a:t>2025/5/21</a:t>
            </a:fld>
            <a:endParaRPr kumimoji="1" lang="ja-JP" altLang="en-US"/>
          </a:p>
        </p:txBody>
      </p:sp>
      <p:sp>
        <p:nvSpPr>
          <p:cNvPr id="6" name="フッター プレースホルダー 5">
            <a:extLst>
              <a:ext uri="{FF2B5EF4-FFF2-40B4-BE49-F238E27FC236}">
                <a16:creationId xmlns:a16="http://schemas.microsoft.com/office/drawing/2014/main" id="{BBCA34A9-EEDD-C526-829C-5C97F80389D3}"/>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7AA8015E-CB08-367D-72BD-CE581BB59658}"/>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311578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56920FB-6BD2-44F3-D75C-D912582E55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179165A-215F-5D82-412B-47BDCDCD9A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B085817-03E8-1276-0677-8096123544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8861B-3131-4A35-82FA-00D89ECB5C59}" type="datetime1">
              <a:rPr kumimoji="1" lang="ja-JP" altLang="en-US" smtClean="0"/>
              <a:t>2025/5/21</a:t>
            </a:fld>
            <a:endParaRPr kumimoji="1" lang="ja-JP" altLang="en-US"/>
          </a:p>
        </p:txBody>
      </p:sp>
      <p:sp>
        <p:nvSpPr>
          <p:cNvPr id="5" name="フッター プレースホルダー 4">
            <a:extLst>
              <a:ext uri="{FF2B5EF4-FFF2-40B4-BE49-F238E27FC236}">
                <a16:creationId xmlns:a16="http://schemas.microsoft.com/office/drawing/2014/main" id="{E28B4974-5F25-8451-D6B5-461164A6D1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295B1248-F184-C7DD-348C-325AB03A09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3848977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FD8D30BE-E52E-4963-1CFC-A3C934774403}"/>
              </a:ext>
            </a:extLst>
          </p:cNvPr>
          <p:cNvSpPr txBox="1"/>
          <p:nvPr/>
        </p:nvSpPr>
        <p:spPr>
          <a:xfrm>
            <a:off x="2164855" y="1159776"/>
            <a:ext cx="8093882" cy="1569660"/>
          </a:xfrm>
          <a:prstGeom prst="rect">
            <a:avLst/>
          </a:prstGeom>
          <a:noFill/>
        </p:spPr>
        <p:txBody>
          <a:bodyPr wrap="none" rtlCol="0">
            <a:spAutoFit/>
          </a:bodyPr>
          <a:lstStyle/>
          <a:p>
            <a:pPr algn="ctr"/>
            <a:r>
              <a:rPr lang="ja-JP" altLang="en-US" sz="4800" dirty="0">
                <a:latin typeface="HGP創英角ｺﾞｼｯｸUB" panose="020B0900000000000000" pitchFamily="50" charset="-128"/>
                <a:ea typeface="HGP創英角ｺﾞｼｯｸUB" panose="020B0900000000000000" pitchFamily="50" charset="-128"/>
              </a:rPr>
              <a:t>第３回埼玉ＤＸ大賞</a:t>
            </a:r>
            <a:endParaRPr lang="en-US" altLang="ja-JP" sz="4800" dirty="0">
              <a:latin typeface="HGP創英角ｺﾞｼｯｸUB" panose="020B0900000000000000" pitchFamily="50" charset="-128"/>
              <a:ea typeface="HGP創英角ｺﾞｼｯｸUB" panose="020B0900000000000000" pitchFamily="50" charset="-128"/>
            </a:endParaRPr>
          </a:p>
          <a:p>
            <a:pPr algn="ctr"/>
            <a:r>
              <a:rPr lang="ja-JP" altLang="en-US" sz="4800" dirty="0">
                <a:latin typeface="HGP創英角ｺﾞｼｯｸUB" panose="020B0900000000000000" pitchFamily="50" charset="-128"/>
                <a:ea typeface="HGP創英角ｺﾞｼｯｸUB" panose="020B0900000000000000" pitchFamily="50" charset="-128"/>
              </a:rPr>
              <a:t>エントリーシートの作成について</a:t>
            </a:r>
            <a:endParaRPr kumimoji="1" lang="ja-JP" altLang="en-US" sz="48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a:extLst>
              <a:ext uri="{FF2B5EF4-FFF2-40B4-BE49-F238E27FC236}">
                <a16:creationId xmlns:a16="http://schemas.microsoft.com/office/drawing/2014/main" id="{908154CD-5A27-AB6B-6BD2-D75C77FAAA5E}"/>
              </a:ext>
            </a:extLst>
          </p:cNvPr>
          <p:cNvSpPr txBox="1"/>
          <p:nvPr/>
        </p:nvSpPr>
        <p:spPr>
          <a:xfrm>
            <a:off x="1866010" y="3216603"/>
            <a:ext cx="9395521" cy="1477328"/>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作成上の注意</a:t>
            </a:r>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以下の例を参考に、</a:t>
            </a:r>
            <a:r>
              <a:rPr lang="en-US" altLang="ja-JP" dirty="0">
                <a:latin typeface="Meiryo UI" panose="020B0604030504040204" pitchFamily="50" charset="-128"/>
                <a:ea typeface="Meiryo UI" panose="020B0604030504040204" pitchFamily="50" charset="-128"/>
              </a:rPr>
              <a:t>Microsoft Power Point</a:t>
            </a:r>
            <a:r>
              <a:rPr lang="ja-JP" altLang="en-US" dirty="0">
                <a:latin typeface="Meiryo UI" panose="020B0604030504040204" pitchFamily="50" charset="-128"/>
                <a:ea typeface="Meiryo UI" panose="020B0604030504040204" pitchFamily="50" charset="-128"/>
              </a:rPr>
              <a:t>などを利用して作成してください。</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kumimoji="1" lang="ja-JP" altLang="en-US" dirty="0">
                <a:latin typeface="Meiryo UI" panose="020B0604030504040204" pitchFamily="50" charset="-128"/>
                <a:ea typeface="Meiryo UI" panose="020B0604030504040204" pitchFamily="50" charset="-128"/>
              </a:rPr>
              <a:t>画面サイズは横長で、１６：９（または</a:t>
            </a:r>
            <a:r>
              <a:rPr kumimoji="1" lang="en-US" altLang="ja-JP" dirty="0">
                <a:latin typeface="Meiryo UI" panose="020B0604030504040204" pitchFamily="50" charset="-128"/>
                <a:ea typeface="Meiryo UI" panose="020B0604030504040204" pitchFamily="50" charset="-128"/>
              </a:rPr>
              <a:t>A</a:t>
            </a:r>
            <a:r>
              <a:rPr kumimoji="1" lang="ja-JP" altLang="en-US" dirty="0">
                <a:latin typeface="Meiryo UI" panose="020B0604030504040204" pitchFamily="50" charset="-128"/>
                <a:ea typeface="Meiryo UI" panose="020B0604030504040204" pitchFamily="50" charset="-128"/>
              </a:rPr>
              <a:t>４横）の表示で見やすいようにしてください。</a:t>
            </a:r>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デザイン（ページの使い方）は自由ですが、ファイルの容量は</a:t>
            </a:r>
            <a:r>
              <a:rPr lang="en-US" altLang="ja-JP" dirty="0">
                <a:latin typeface="Meiryo UI" panose="020B0604030504040204" pitchFamily="50" charset="-128"/>
                <a:ea typeface="Meiryo UI" panose="020B0604030504040204" pitchFamily="50" charset="-128"/>
              </a:rPr>
              <a:t>10MB</a:t>
            </a:r>
            <a:r>
              <a:rPr lang="ja-JP" altLang="en-US" dirty="0">
                <a:latin typeface="Meiryo UI" panose="020B0604030504040204" pitchFamily="50" charset="-128"/>
                <a:ea typeface="Meiryo UI" panose="020B0604030504040204" pitchFamily="50" charset="-128"/>
              </a:rPr>
              <a:t>以下になるようにしてください。</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ファイル形式は</a:t>
            </a:r>
            <a:r>
              <a:rPr lang="en-US" altLang="ja-JP" dirty="0">
                <a:latin typeface="Meiryo UI" panose="020B0604030504040204" pitchFamily="50" charset="-128"/>
                <a:ea typeface="Meiryo UI" panose="020B0604030504040204" pitchFamily="50" charset="-128"/>
              </a:rPr>
              <a:t>PDF</a:t>
            </a:r>
            <a:r>
              <a:rPr lang="ja-JP" altLang="en-US" dirty="0">
                <a:latin typeface="Meiryo UI" panose="020B0604030504040204" pitchFamily="50" charset="-128"/>
                <a:ea typeface="Meiryo UI" panose="020B0604030504040204" pitchFamily="50" charset="-128"/>
              </a:rPr>
              <a:t>としてください。</a:t>
            </a:r>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6F7B40CD-4BC9-4A32-8CC9-474A844EA133}"/>
              </a:ext>
            </a:extLst>
          </p:cNvPr>
          <p:cNvSpPr>
            <a:spLocks noGrp="1"/>
          </p:cNvSpPr>
          <p:nvPr>
            <p:ph type="sldNum" sz="quarter" idx="12"/>
          </p:nvPr>
        </p:nvSpPr>
        <p:spPr/>
        <p:txBody>
          <a:bodyPr/>
          <a:lstStyle/>
          <a:p>
            <a:fld id="{51889FFA-6D37-44E3-827C-3966D8331A8F}" type="slidenum">
              <a:rPr kumimoji="1" lang="ja-JP" altLang="en-US" smtClean="0"/>
              <a:t>1</a:t>
            </a:fld>
            <a:endParaRPr kumimoji="1" lang="ja-JP" altLang="en-US"/>
          </a:p>
        </p:txBody>
      </p:sp>
      <p:sp>
        <p:nvSpPr>
          <p:cNvPr id="6" name="テキスト ボックス 5">
            <a:extLst>
              <a:ext uri="{FF2B5EF4-FFF2-40B4-BE49-F238E27FC236}">
                <a16:creationId xmlns:a16="http://schemas.microsoft.com/office/drawing/2014/main" id="{E7823D96-1E95-4CCA-9CB3-42A8E0426793}"/>
              </a:ext>
            </a:extLst>
          </p:cNvPr>
          <p:cNvSpPr txBox="1"/>
          <p:nvPr/>
        </p:nvSpPr>
        <p:spPr>
          <a:xfrm>
            <a:off x="1583637" y="5447648"/>
            <a:ext cx="3062057" cy="369332"/>
          </a:xfrm>
          <a:prstGeom prst="rect">
            <a:avLst/>
          </a:prstGeom>
          <a:noFill/>
        </p:spPr>
        <p:txBody>
          <a:bodyPr wrap="none" rtlCol="0">
            <a:spAutoFit/>
          </a:bodyPr>
          <a:lstStyle/>
          <a:p>
            <a:r>
              <a:rPr kumimoji="1" lang="ja-JP" altLang="en-US" b="1" dirty="0">
                <a:solidFill>
                  <a:srgbClr val="002060"/>
                </a:solidFill>
                <a:latin typeface="Meiryo UI" panose="020B0604030504040204" pitchFamily="50" charset="-128"/>
                <a:ea typeface="Meiryo UI" panose="020B0604030504040204" pitchFamily="50" charset="-128"/>
              </a:rPr>
              <a:t>取組のタイトル</a:t>
            </a:r>
            <a:r>
              <a:rPr kumimoji="1" lang="ja-JP" altLang="en-US" b="1" i="1" dirty="0">
                <a:solidFill>
                  <a:srgbClr val="002060"/>
                </a:solidFill>
                <a:latin typeface="Meiryo UI" panose="020B0604030504040204" pitchFamily="50" charset="-128"/>
                <a:ea typeface="Meiryo UI" panose="020B0604030504040204" pitchFamily="50" charset="-128"/>
              </a:rPr>
              <a:t>（</a:t>
            </a:r>
            <a:r>
              <a:rPr kumimoji="1" lang="en-US" altLang="ja-JP" b="1" dirty="0">
                <a:solidFill>
                  <a:srgbClr val="002060"/>
                </a:solidFill>
                <a:latin typeface="Meiryo UI" panose="020B0604030504040204" pitchFamily="50" charset="-128"/>
                <a:ea typeface="Meiryo UI" panose="020B0604030504040204" pitchFamily="50" charset="-128"/>
              </a:rPr>
              <a:t>50</a:t>
            </a:r>
            <a:r>
              <a:rPr kumimoji="1" lang="ja-JP" altLang="en-US" b="1" dirty="0">
                <a:solidFill>
                  <a:srgbClr val="002060"/>
                </a:solidFill>
                <a:latin typeface="Meiryo UI" panose="020B0604030504040204" pitchFamily="50" charset="-128"/>
                <a:ea typeface="Meiryo UI" panose="020B0604030504040204" pitchFamily="50" charset="-128"/>
              </a:rPr>
              <a:t>字以内</a:t>
            </a:r>
            <a:r>
              <a:rPr kumimoji="1" lang="ja-JP" altLang="en-US" b="1" i="1" dirty="0">
                <a:solidFill>
                  <a:srgbClr val="002060"/>
                </a:solidFill>
                <a:latin typeface="Meiryo UI" panose="020B0604030504040204" pitchFamily="50" charset="-128"/>
                <a:ea typeface="Meiryo UI" panose="020B0604030504040204" pitchFamily="50" charset="-128"/>
              </a:rPr>
              <a:t>）</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AC882D59-79C5-4583-B388-FF14B23C05E3}"/>
              </a:ext>
            </a:extLst>
          </p:cNvPr>
          <p:cNvSpPr txBox="1"/>
          <p:nvPr/>
        </p:nvSpPr>
        <p:spPr>
          <a:xfrm>
            <a:off x="1524001" y="5881631"/>
            <a:ext cx="3057247" cy="584775"/>
          </a:xfrm>
          <a:prstGeom prst="rect">
            <a:avLst/>
          </a:prstGeom>
          <a:noFill/>
        </p:spPr>
        <p:txBody>
          <a:bodyPr wrap="none" rtlCol="0">
            <a:spAutoFit/>
          </a:bodyPr>
          <a:lstStyle/>
          <a:p>
            <a:r>
              <a:rPr kumimoji="1" lang="ja-JP" altLang="en-US" sz="3200" dirty="0">
                <a:latin typeface="Meiryo UI" panose="020B0604030504040204" pitchFamily="50" charset="-128"/>
                <a:ea typeface="Meiryo UI" panose="020B0604030504040204" pitchFamily="50" charset="-128"/>
              </a:rPr>
              <a:t>○○○○○○○</a:t>
            </a:r>
          </a:p>
        </p:txBody>
      </p:sp>
      <p:sp>
        <p:nvSpPr>
          <p:cNvPr id="8" name="テキスト ボックス 7">
            <a:extLst>
              <a:ext uri="{FF2B5EF4-FFF2-40B4-BE49-F238E27FC236}">
                <a16:creationId xmlns:a16="http://schemas.microsoft.com/office/drawing/2014/main" id="{200B8B27-FDE8-4A5F-BB75-98A32B4DFD26}"/>
              </a:ext>
            </a:extLst>
          </p:cNvPr>
          <p:cNvSpPr txBox="1"/>
          <p:nvPr/>
        </p:nvSpPr>
        <p:spPr>
          <a:xfrm>
            <a:off x="8056602" y="5447648"/>
            <a:ext cx="1107996" cy="369332"/>
          </a:xfrm>
          <a:prstGeom prst="rect">
            <a:avLst/>
          </a:prstGeom>
          <a:noFill/>
        </p:spPr>
        <p:txBody>
          <a:bodyPr wrap="none" rtlCol="0">
            <a:spAutoFit/>
          </a:bodyPr>
          <a:lstStyle/>
          <a:p>
            <a:r>
              <a:rPr kumimoji="1" lang="ja-JP" altLang="en-US" b="1" dirty="0">
                <a:solidFill>
                  <a:srgbClr val="002060"/>
                </a:solidFill>
                <a:latin typeface="Meiryo UI" panose="020B0604030504040204" pitchFamily="50" charset="-128"/>
                <a:ea typeface="Meiryo UI" panose="020B0604030504040204" pitchFamily="50" charset="-128"/>
              </a:rPr>
              <a:t>事業者名</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E8928CD9-7C63-474F-BD04-7084262FD387}"/>
              </a:ext>
            </a:extLst>
          </p:cNvPr>
          <p:cNvSpPr txBox="1"/>
          <p:nvPr/>
        </p:nvSpPr>
        <p:spPr>
          <a:xfrm>
            <a:off x="7544389" y="5965928"/>
            <a:ext cx="2339102"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70557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E65F8BF-C63F-577F-AFA0-438CF2F6F289}"/>
              </a:ext>
            </a:extLst>
          </p:cNvPr>
          <p:cNvSpPr txBox="1"/>
          <p:nvPr/>
        </p:nvSpPr>
        <p:spPr>
          <a:xfrm>
            <a:off x="591128" y="106701"/>
            <a:ext cx="4434227"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取組の概要（</a:t>
            </a:r>
            <a:r>
              <a:rPr lang="ja-JP" altLang="en-US" b="1" i="1" dirty="0">
                <a:solidFill>
                  <a:srgbClr val="002060"/>
                </a:solidFill>
                <a:latin typeface="Meiryo UI" panose="020B0604030504040204" pitchFamily="50" charset="-128"/>
                <a:ea typeface="Meiryo UI" panose="020B0604030504040204" pitchFamily="50" charset="-128"/>
              </a:rPr>
              <a:t>ウェブサイトに公開予定あり</a:t>
            </a:r>
            <a:r>
              <a:rPr kumimoji="1" lang="ja-JP" altLang="en-US" b="1" i="1" dirty="0">
                <a:solidFill>
                  <a:srgbClr val="002060"/>
                </a:solidFill>
                <a:latin typeface="Meiryo UI" panose="020B0604030504040204" pitchFamily="50" charset="-128"/>
                <a:ea typeface="Meiryo UI" panose="020B0604030504040204" pitchFamily="50" charset="-128"/>
              </a:rPr>
              <a:t>）</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3A7C18D5-9341-5E8C-ED39-A90F6F8EB753}"/>
              </a:ext>
            </a:extLst>
          </p:cNvPr>
          <p:cNvSpPr txBox="1"/>
          <p:nvPr/>
        </p:nvSpPr>
        <p:spPr>
          <a:xfrm>
            <a:off x="849746" y="1145308"/>
            <a:ext cx="5313827" cy="923330"/>
          </a:xfrm>
          <a:prstGeom prst="rect">
            <a:avLst/>
          </a:prstGeom>
          <a:noFill/>
        </p:spPr>
        <p:txBody>
          <a:bodyPr wrap="none" rtlCol="0">
            <a:spAutoFit/>
          </a:bodyPr>
          <a:lstStyle/>
          <a:p>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について取り組んだ内容の概要を記載してください。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a:t>
            </a:r>
            <a:r>
              <a:rPr lang="en-US" altLang="ja-JP" b="1" dirty="0">
                <a:solidFill>
                  <a:srgbClr val="002060"/>
                </a:solidFill>
                <a:latin typeface="Meiryo UI" panose="020B0604030504040204" pitchFamily="50" charset="-128"/>
                <a:ea typeface="Meiryo UI" panose="020B0604030504040204" pitchFamily="50" charset="-128"/>
              </a:rPr>
              <a:t>200</a:t>
            </a:r>
            <a:r>
              <a:rPr lang="ja-JP" altLang="en-US" b="1" dirty="0">
                <a:solidFill>
                  <a:srgbClr val="002060"/>
                </a:solidFill>
                <a:latin typeface="Meiryo UI" panose="020B0604030504040204" pitchFamily="50" charset="-128"/>
                <a:ea typeface="Meiryo UI" panose="020B0604030504040204" pitchFamily="50" charset="-128"/>
              </a:rPr>
              <a:t>～</a:t>
            </a:r>
            <a:r>
              <a:rPr lang="en-US" altLang="ja-JP" b="1" dirty="0">
                <a:solidFill>
                  <a:srgbClr val="002060"/>
                </a:solidFill>
                <a:latin typeface="Meiryo UI" panose="020B0604030504040204" pitchFamily="50" charset="-128"/>
                <a:ea typeface="Meiryo UI" panose="020B0604030504040204" pitchFamily="50" charset="-128"/>
              </a:rPr>
              <a:t>400</a:t>
            </a:r>
            <a:r>
              <a:rPr lang="ja-JP" altLang="en-US" b="1" dirty="0">
                <a:solidFill>
                  <a:srgbClr val="002060"/>
                </a:solidFill>
                <a:latin typeface="Meiryo UI" panose="020B0604030504040204" pitchFamily="50" charset="-128"/>
                <a:ea typeface="Meiryo UI" panose="020B0604030504040204" pitchFamily="50" charset="-128"/>
              </a:rPr>
              <a:t>字、テキストのみ）</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A0AD1588-14DC-BE68-98AC-EAED7473A16E}"/>
              </a:ext>
            </a:extLst>
          </p:cNvPr>
          <p:cNvSpPr txBox="1"/>
          <p:nvPr/>
        </p:nvSpPr>
        <p:spPr>
          <a:xfrm>
            <a:off x="849746" y="2444895"/>
            <a:ext cx="11099331" cy="1815882"/>
          </a:xfrm>
          <a:prstGeom prst="rect">
            <a:avLst/>
          </a:prstGeom>
          <a:noFill/>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記入例</a:t>
            </a:r>
            <a:r>
              <a:rPr kumimoji="1" lang="en-US" altLang="ja-JP" sz="1600" dirty="0">
                <a:latin typeface="Meiryo UI" panose="020B0604030504040204" pitchFamily="50" charset="-128"/>
                <a:ea typeface="Meiryo UI" panose="020B0604030504040204" pitchFamily="50" charset="-128"/>
              </a:rPr>
              <a:t>】</a:t>
            </a:r>
          </a:p>
          <a:p>
            <a:pPr marL="93663" indent="-93663"/>
            <a:r>
              <a:rPr kumimoji="1" lang="ja-JP" altLang="en-US" sz="1600" dirty="0">
                <a:latin typeface="Meiryo UI" panose="020B0604030504040204" pitchFamily="50" charset="-128"/>
                <a:ea typeface="Meiryo UI" panose="020B0604030504040204" pitchFamily="50" charset="-128"/>
              </a:rPr>
              <a:t>・伝統産業企業が取り組んだ</a:t>
            </a:r>
            <a:r>
              <a:rPr kumimoji="1" lang="en-US" altLang="ja-JP" sz="1600" dirty="0">
                <a:latin typeface="Meiryo UI" panose="020B0604030504040204" pitchFamily="50" charset="-128"/>
                <a:ea typeface="Meiryo UI" panose="020B0604030504040204" pitchFamily="50" charset="-128"/>
              </a:rPr>
              <a:t>DX</a:t>
            </a:r>
          </a:p>
          <a:p>
            <a:pPr marL="93663" indent="-93663"/>
            <a:r>
              <a:rPr kumimoji="1" lang="ja-JP" altLang="en-US" sz="1600" dirty="0">
                <a:latin typeface="Meiryo UI" panose="020B0604030504040204" pitchFamily="50" charset="-128"/>
                <a:ea typeface="Meiryo UI" panose="020B0604030504040204" pitchFamily="50" charset="-128"/>
              </a:rPr>
              <a:t>・デジタル技術が全く導入されていなかった業界で、</a:t>
            </a:r>
            <a:r>
              <a:rPr lang="ja-JP" altLang="en-US" sz="1600" dirty="0">
                <a:latin typeface="Meiryo UI" panose="020B0604030504040204" pitchFamily="50" charset="-128"/>
                <a:ea typeface="Meiryo UI" panose="020B0604030504040204" pitchFamily="50" charset="-128"/>
              </a:rPr>
              <a:t>ゼロから</a:t>
            </a:r>
            <a:r>
              <a:rPr lang="en-US" altLang="ja-JP" sz="1600" dirty="0">
                <a:latin typeface="Meiryo UI" panose="020B0604030504040204" pitchFamily="50" charset="-128"/>
                <a:ea typeface="Meiryo UI" panose="020B0604030504040204" pitchFamily="50" charset="-128"/>
              </a:rPr>
              <a:t>DX</a:t>
            </a:r>
            <a:r>
              <a:rPr lang="ja-JP" altLang="en-US" sz="1600" dirty="0">
                <a:latin typeface="Meiryo UI" panose="020B0604030504040204" pitchFamily="50" charset="-128"/>
                <a:ea typeface="Meiryo UI" panose="020B0604030504040204" pitchFamily="50" charset="-128"/>
              </a:rPr>
              <a:t>に挑戦</a:t>
            </a:r>
            <a:endParaRPr lang="en-US" altLang="ja-JP" sz="1600" dirty="0">
              <a:latin typeface="Meiryo UI" panose="020B0604030504040204" pitchFamily="50" charset="-128"/>
              <a:ea typeface="Meiryo UI" panose="020B0604030504040204" pitchFamily="50" charset="-128"/>
            </a:endParaRPr>
          </a:p>
          <a:p>
            <a:pPr marL="93663" indent="-93663"/>
            <a:r>
              <a:rPr kumimoji="1" lang="ja-JP" altLang="en-US" sz="1600" dirty="0">
                <a:latin typeface="Meiryo UI" panose="020B0604030504040204" pitchFamily="50" charset="-128"/>
                <a:ea typeface="Meiryo UI" panose="020B0604030504040204" pitchFamily="50" charset="-128"/>
              </a:rPr>
              <a:t>・「職人の勘」だけに頼っていた技術を誰もが作業できる技術にすることを目標にデジタル技術を投入</a:t>
            </a:r>
            <a:endParaRPr kumimoji="1" lang="en-US" altLang="ja-JP" sz="1600" dirty="0">
              <a:latin typeface="Meiryo UI" panose="020B0604030504040204" pitchFamily="50" charset="-128"/>
              <a:ea typeface="Meiryo UI" panose="020B0604030504040204" pitchFamily="50" charset="-128"/>
            </a:endParaRPr>
          </a:p>
          <a:p>
            <a:pPr marL="93663" indent="-93663"/>
            <a:r>
              <a:rPr lang="ja-JP" altLang="en-US" sz="1600" dirty="0">
                <a:latin typeface="Meiryo UI" panose="020B0604030504040204" pitchFamily="50" charset="-128"/>
                <a:ea typeface="Meiryo UI" panose="020B0604030504040204" pitchFamily="50" charset="-128"/>
              </a:rPr>
              <a:t>・経営者自ら音頭を取り、ベテランの職人を説得。「職人の勘」を一つずつ分析し、デジタル技術に置き換えた。</a:t>
            </a:r>
            <a:endParaRPr lang="en-US" altLang="ja-JP" sz="1600" dirty="0">
              <a:latin typeface="Meiryo UI" panose="020B0604030504040204" pitchFamily="50" charset="-128"/>
              <a:ea typeface="Meiryo UI" panose="020B0604030504040204" pitchFamily="50" charset="-128"/>
            </a:endParaRPr>
          </a:p>
          <a:p>
            <a:pPr marL="93663" indent="-93663"/>
            <a:r>
              <a:rPr kumimoji="1" lang="ja-JP" altLang="en-US" sz="1600" dirty="0">
                <a:latin typeface="Meiryo UI" panose="020B0604030504040204" pitchFamily="50" charset="-128"/>
                <a:ea typeface="Meiryo UI" panose="020B0604030504040204" pitchFamily="50" charset="-128"/>
              </a:rPr>
              <a:t>・また、併せて業務管理システムや顧客管理システムを導入し、それぞれのシステムをリンクさせることで、</a:t>
            </a:r>
            <a:r>
              <a:rPr lang="ja-JP" altLang="en-US" sz="1600" dirty="0">
                <a:latin typeface="Meiryo UI" panose="020B0604030504040204" pitchFamily="50" charset="-128"/>
                <a:ea typeface="Meiryo UI" panose="020B0604030504040204" pitchFamily="50" charset="-128"/>
              </a:rPr>
              <a:t>全ての社員が情報共有し、大幅な納期短縮（●●日短縮）、時間外労働時間の短縮（●●時間短縮）を達成した。</a:t>
            </a:r>
            <a:endParaRPr kumimoji="1" lang="ja-JP" altLang="en-US" sz="1600" dirty="0">
              <a:latin typeface="Meiryo UI" panose="020B0604030504040204" pitchFamily="50" charset="-128"/>
              <a:ea typeface="Meiryo UI" panose="020B0604030504040204" pitchFamily="50" charset="-128"/>
            </a:endParaRPr>
          </a:p>
        </p:txBody>
      </p:sp>
      <p:grpSp>
        <p:nvGrpSpPr>
          <p:cNvPr id="8" name="グループ化 7">
            <a:extLst>
              <a:ext uri="{FF2B5EF4-FFF2-40B4-BE49-F238E27FC236}">
                <a16:creationId xmlns:a16="http://schemas.microsoft.com/office/drawing/2014/main" id="{8363CD4F-BE0C-1300-DFCC-6E66E0924DF8}"/>
              </a:ext>
            </a:extLst>
          </p:cNvPr>
          <p:cNvGrpSpPr>
            <a:grpSpLocks noGrp="1" noUngrp="1" noRot="1" noMove="1" noResize="1"/>
          </p:cNvGrpSpPr>
          <p:nvPr/>
        </p:nvGrpSpPr>
        <p:grpSpPr>
          <a:xfrm>
            <a:off x="0" y="71474"/>
            <a:ext cx="12192000" cy="520974"/>
            <a:chOff x="0" y="106310"/>
            <a:chExt cx="12192000" cy="520974"/>
          </a:xfrm>
        </p:grpSpPr>
        <p:cxnSp>
          <p:nvCxnSpPr>
            <p:cNvPr id="13" name="直線コネクタ 12">
              <a:extLst>
                <a:ext uri="{FF2B5EF4-FFF2-40B4-BE49-F238E27FC236}">
                  <a16:creationId xmlns:a16="http://schemas.microsoft.com/office/drawing/2014/main" id="{23BF59BE-A7AA-8A2B-C71B-47F56BED1F2B}"/>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4" name="図 13">
              <a:extLst>
                <a:ext uri="{FF2B5EF4-FFF2-40B4-BE49-F238E27FC236}">
                  <a16:creationId xmlns:a16="http://schemas.microsoft.com/office/drawing/2014/main" id="{65752A08-2E93-22E8-ECEB-B4803AEB02AA}"/>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6" name="スライド番号プレースホルダー 5">
            <a:extLst>
              <a:ext uri="{FF2B5EF4-FFF2-40B4-BE49-F238E27FC236}">
                <a16:creationId xmlns:a16="http://schemas.microsoft.com/office/drawing/2014/main" id="{4BCBE6C0-0655-4968-8BE5-C096A60EEADA}"/>
              </a:ext>
            </a:extLst>
          </p:cNvPr>
          <p:cNvSpPr>
            <a:spLocks noGrp="1"/>
          </p:cNvSpPr>
          <p:nvPr>
            <p:ph type="sldNum" sz="quarter" idx="12"/>
          </p:nvPr>
        </p:nvSpPr>
        <p:spPr/>
        <p:txBody>
          <a:bodyPr/>
          <a:lstStyle/>
          <a:p>
            <a:fld id="{51889FFA-6D37-44E3-827C-3966D8331A8F}" type="slidenum">
              <a:rPr kumimoji="1" lang="ja-JP" altLang="en-US" smtClean="0"/>
              <a:t>2</a:t>
            </a:fld>
            <a:endParaRPr kumimoji="1" lang="ja-JP" altLang="en-US"/>
          </a:p>
        </p:txBody>
      </p:sp>
    </p:spTree>
    <p:extLst>
      <p:ext uri="{BB962C8B-B14F-4D97-AF65-F5344CB8AC3E}">
        <p14:creationId xmlns:p14="http://schemas.microsoft.com/office/powerpoint/2010/main" val="344602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398FF-10B1-D7EC-E607-5235FEC44274}"/>
              </a:ext>
            </a:extLst>
          </p:cNvPr>
          <p:cNvSpPr txBox="1"/>
          <p:nvPr/>
        </p:nvSpPr>
        <p:spPr>
          <a:xfrm>
            <a:off x="591128" y="89283"/>
            <a:ext cx="1107996" cy="369332"/>
          </a:xfrm>
          <a:prstGeom prst="rect">
            <a:avLst/>
          </a:prstGeom>
          <a:noFill/>
        </p:spPr>
        <p:txBody>
          <a:bodyPr wrap="none" rtlCol="0">
            <a:spAutoFit/>
          </a:bodyPr>
          <a:lstStyle/>
          <a:p>
            <a:r>
              <a:rPr lang="ja-JP" altLang="en-US" b="1" i="1" dirty="0">
                <a:solidFill>
                  <a:srgbClr val="002060"/>
                </a:solidFill>
                <a:latin typeface="Meiryo UI" panose="020B0604030504040204" pitchFamily="50" charset="-128"/>
                <a:ea typeface="Meiryo UI" panose="020B0604030504040204" pitchFamily="50" charset="-128"/>
              </a:rPr>
              <a:t>実施体制</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032B2F2-7A76-1FF0-90F0-884A481D3331}"/>
              </a:ext>
            </a:extLst>
          </p:cNvPr>
          <p:cNvSpPr txBox="1"/>
          <p:nvPr/>
        </p:nvSpPr>
        <p:spPr>
          <a:xfrm>
            <a:off x="914401" y="791608"/>
            <a:ext cx="10219016" cy="1200329"/>
          </a:xfrm>
          <a:prstGeom prst="rect">
            <a:avLst/>
          </a:prstGeom>
          <a:noFill/>
        </p:spPr>
        <p:txBody>
          <a:bodyPr wrap="none" rtlCol="0">
            <a:spAutoFit/>
          </a:bodyPr>
          <a:lstStyle/>
          <a:p>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の取組を実施するための体制や主要メンバーなどを記載してください。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他団体や企業との協業なども含みます。</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また、</a:t>
            </a:r>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の推進に当たっての人材採用や人材育成の工夫、組織の能力を発揮するための工夫などがあれば</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記載してください。（テキスト、図、画像利用可。１スライド。）</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4E75F088-529C-527D-F495-736F550B3FD9}"/>
              </a:ext>
            </a:extLst>
          </p:cNvPr>
          <p:cNvSpPr txBox="1"/>
          <p:nvPr/>
        </p:nvSpPr>
        <p:spPr>
          <a:xfrm>
            <a:off x="914401" y="2205007"/>
            <a:ext cx="1005403" cy="338554"/>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記入例</a:t>
            </a:r>
            <a:r>
              <a:rPr kumimoji="1" lang="en-US" altLang="ja-JP" sz="1600" dirty="0">
                <a:latin typeface="Meiryo UI" panose="020B0604030504040204" pitchFamily="50" charset="-128"/>
                <a:ea typeface="Meiryo UI" panose="020B0604030504040204" pitchFamily="50" charset="-128"/>
              </a:rPr>
              <a:t>】</a:t>
            </a:r>
          </a:p>
        </p:txBody>
      </p:sp>
      <p:sp>
        <p:nvSpPr>
          <p:cNvPr id="10" name="正方形/長方形 9">
            <a:extLst>
              <a:ext uri="{FF2B5EF4-FFF2-40B4-BE49-F238E27FC236}">
                <a16:creationId xmlns:a16="http://schemas.microsoft.com/office/drawing/2014/main" id="{86EF036D-B8DF-7198-AF90-2A6901382822}"/>
              </a:ext>
            </a:extLst>
          </p:cNvPr>
          <p:cNvSpPr/>
          <p:nvPr/>
        </p:nvSpPr>
        <p:spPr>
          <a:xfrm>
            <a:off x="914401" y="2702343"/>
            <a:ext cx="1173018" cy="6557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kumimoji="1" lang="ja-JP" altLang="en-US" sz="1600" dirty="0">
                <a:latin typeface="Meiryo UI" panose="020B0604030504040204" pitchFamily="50" charset="-128"/>
                <a:ea typeface="Meiryo UI" panose="020B0604030504040204" pitchFamily="50" charset="-128"/>
              </a:rPr>
              <a:t>社</a:t>
            </a:r>
          </a:p>
        </p:txBody>
      </p:sp>
      <p:sp>
        <p:nvSpPr>
          <p:cNvPr id="11" name="テキスト ボックス 10">
            <a:extLst>
              <a:ext uri="{FF2B5EF4-FFF2-40B4-BE49-F238E27FC236}">
                <a16:creationId xmlns:a16="http://schemas.microsoft.com/office/drawing/2014/main" id="{0D1603AA-2E1E-448D-E8EA-475D54E2CCD2}"/>
              </a:ext>
            </a:extLst>
          </p:cNvPr>
          <p:cNvSpPr txBox="1"/>
          <p:nvPr/>
        </p:nvSpPr>
        <p:spPr>
          <a:xfrm>
            <a:off x="1203392" y="2859762"/>
            <a:ext cx="595035" cy="33855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社長</a:t>
            </a:r>
          </a:p>
        </p:txBody>
      </p:sp>
      <p:cxnSp>
        <p:nvCxnSpPr>
          <p:cNvPr id="13" name="直線コネクタ 12">
            <a:extLst>
              <a:ext uri="{FF2B5EF4-FFF2-40B4-BE49-F238E27FC236}">
                <a16:creationId xmlns:a16="http://schemas.microsoft.com/office/drawing/2014/main" id="{BE32D766-762B-B3B1-3C87-31D4D8BE34FF}"/>
              </a:ext>
            </a:extLst>
          </p:cNvPr>
          <p:cNvCxnSpPr>
            <a:stCxn id="10" idx="3"/>
          </p:cNvCxnSpPr>
          <p:nvPr/>
        </p:nvCxnSpPr>
        <p:spPr>
          <a:xfrm flipV="1">
            <a:off x="2087419" y="3029039"/>
            <a:ext cx="923636" cy="1195"/>
          </a:xfrm>
          <a:prstGeom prst="line">
            <a:avLst/>
          </a:prstGeom>
        </p:spPr>
        <p:style>
          <a:lnRef idx="1">
            <a:schemeClr val="dk1"/>
          </a:lnRef>
          <a:fillRef idx="0">
            <a:schemeClr val="dk1"/>
          </a:fillRef>
          <a:effectRef idx="0">
            <a:schemeClr val="dk1"/>
          </a:effectRef>
          <a:fontRef idx="minor">
            <a:schemeClr val="tx1"/>
          </a:fontRef>
        </p:style>
      </p:cxnSp>
      <p:sp>
        <p:nvSpPr>
          <p:cNvPr id="14" name="正方形/長方形 13">
            <a:extLst>
              <a:ext uri="{FF2B5EF4-FFF2-40B4-BE49-F238E27FC236}">
                <a16:creationId xmlns:a16="http://schemas.microsoft.com/office/drawing/2014/main" id="{CEC9FC59-663E-90F7-D83B-AB73A6DB2BAE}"/>
              </a:ext>
            </a:extLst>
          </p:cNvPr>
          <p:cNvSpPr/>
          <p:nvPr/>
        </p:nvSpPr>
        <p:spPr>
          <a:xfrm>
            <a:off x="3011055" y="2720815"/>
            <a:ext cx="1173018" cy="6557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kumimoji="1" lang="ja-JP" altLang="en-US" sz="1600" dirty="0">
                <a:latin typeface="Meiryo UI" panose="020B0604030504040204" pitchFamily="50" charset="-128"/>
                <a:ea typeface="Meiryo UI" panose="020B0604030504040204" pitchFamily="50" charset="-128"/>
              </a:rPr>
              <a:t>社</a:t>
            </a:r>
          </a:p>
        </p:txBody>
      </p:sp>
      <p:sp>
        <p:nvSpPr>
          <p:cNvPr id="15" name="テキスト ボックス 14">
            <a:extLst>
              <a:ext uri="{FF2B5EF4-FFF2-40B4-BE49-F238E27FC236}">
                <a16:creationId xmlns:a16="http://schemas.microsoft.com/office/drawing/2014/main" id="{9C6A8BA8-93AB-42B0-0CB0-642765E25035}"/>
              </a:ext>
            </a:extLst>
          </p:cNvPr>
          <p:cNvSpPr txBox="1"/>
          <p:nvPr/>
        </p:nvSpPr>
        <p:spPr>
          <a:xfrm>
            <a:off x="3059905" y="2878234"/>
            <a:ext cx="1091133" cy="338554"/>
          </a:xfrm>
          <a:prstGeom prst="rect">
            <a:avLst/>
          </a:prstGeom>
          <a:noFill/>
        </p:spPr>
        <p:txBody>
          <a:bodyPr wrap="none" rtlCol="0">
            <a:spAutoFit/>
          </a:bodyPr>
          <a:lstStyle/>
          <a:p>
            <a:r>
              <a:rPr lang="en-US" altLang="ja-JP" sz="1600" dirty="0">
                <a:latin typeface="Meiryo UI" panose="020B0604030504040204" pitchFamily="50" charset="-128"/>
                <a:ea typeface="Meiryo UI" panose="020B0604030504040204" pitchFamily="50" charset="-128"/>
              </a:rPr>
              <a:t>DX</a:t>
            </a:r>
            <a:r>
              <a:rPr lang="ja-JP" altLang="en-US" sz="1600" dirty="0">
                <a:latin typeface="Meiryo UI" panose="020B0604030504040204" pitchFamily="50" charset="-128"/>
                <a:ea typeface="Meiryo UI" panose="020B0604030504040204" pitchFamily="50" charset="-128"/>
              </a:rPr>
              <a:t>推進室</a:t>
            </a:r>
            <a:endParaRPr kumimoji="1" lang="ja-JP" altLang="en-US" sz="1600" dirty="0">
              <a:latin typeface="Meiryo UI" panose="020B0604030504040204" pitchFamily="50" charset="-128"/>
              <a:ea typeface="Meiryo UI" panose="020B0604030504040204" pitchFamily="50" charset="-128"/>
            </a:endParaRPr>
          </a:p>
        </p:txBody>
      </p:sp>
      <p:cxnSp>
        <p:nvCxnSpPr>
          <p:cNvPr id="17" name="直線コネクタ 16">
            <a:extLst>
              <a:ext uri="{FF2B5EF4-FFF2-40B4-BE49-F238E27FC236}">
                <a16:creationId xmlns:a16="http://schemas.microsoft.com/office/drawing/2014/main" id="{04652AB6-D7F8-1700-436A-5AB9611FF940}"/>
              </a:ext>
            </a:extLst>
          </p:cNvPr>
          <p:cNvCxnSpPr>
            <a:cxnSpLocks/>
          </p:cNvCxnSpPr>
          <p:nvPr/>
        </p:nvCxnSpPr>
        <p:spPr>
          <a:xfrm flipH="1">
            <a:off x="1482437" y="3358125"/>
            <a:ext cx="1" cy="1635870"/>
          </a:xfrm>
          <a:prstGeom prst="line">
            <a:avLst/>
          </a:prstGeom>
        </p:spPr>
        <p:style>
          <a:lnRef idx="1">
            <a:schemeClr val="dk1"/>
          </a:lnRef>
          <a:fillRef idx="0">
            <a:schemeClr val="dk1"/>
          </a:fillRef>
          <a:effectRef idx="0">
            <a:schemeClr val="dk1"/>
          </a:effectRef>
          <a:fontRef idx="minor">
            <a:schemeClr val="tx1"/>
          </a:fontRef>
        </p:style>
      </p:cxnSp>
      <p:sp>
        <p:nvSpPr>
          <p:cNvPr id="18" name="正方形/長方形 17">
            <a:extLst>
              <a:ext uri="{FF2B5EF4-FFF2-40B4-BE49-F238E27FC236}">
                <a16:creationId xmlns:a16="http://schemas.microsoft.com/office/drawing/2014/main" id="{7963D967-DD71-2593-44B3-E35E17E68FE1}"/>
              </a:ext>
            </a:extLst>
          </p:cNvPr>
          <p:cNvSpPr/>
          <p:nvPr/>
        </p:nvSpPr>
        <p:spPr>
          <a:xfrm>
            <a:off x="2087419" y="3684821"/>
            <a:ext cx="1173018" cy="6557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kumimoji="1" lang="ja-JP" altLang="en-US" sz="1600" dirty="0">
                <a:latin typeface="Meiryo UI" panose="020B0604030504040204" pitchFamily="50" charset="-128"/>
                <a:ea typeface="Meiryo UI" panose="020B0604030504040204" pitchFamily="50" charset="-128"/>
              </a:rPr>
              <a:t>社</a:t>
            </a:r>
          </a:p>
        </p:txBody>
      </p:sp>
      <p:sp>
        <p:nvSpPr>
          <p:cNvPr id="19" name="テキスト ボックス 18">
            <a:extLst>
              <a:ext uri="{FF2B5EF4-FFF2-40B4-BE49-F238E27FC236}">
                <a16:creationId xmlns:a16="http://schemas.microsoft.com/office/drawing/2014/main" id="{E7CDA347-A311-06C0-A2D2-4DF036F815E2}"/>
              </a:ext>
            </a:extLst>
          </p:cNvPr>
          <p:cNvSpPr txBox="1"/>
          <p:nvPr/>
        </p:nvSpPr>
        <p:spPr>
          <a:xfrm>
            <a:off x="2274812" y="3842240"/>
            <a:ext cx="800219"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営業部</a:t>
            </a:r>
            <a:endParaRPr kumimoji="1" lang="ja-JP" altLang="en-US" sz="1600"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F6FB9883-2A2E-CD4C-79C1-C4F8956B4456}"/>
              </a:ext>
            </a:extLst>
          </p:cNvPr>
          <p:cNvSpPr/>
          <p:nvPr/>
        </p:nvSpPr>
        <p:spPr>
          <a:xfrm>
            <a:off x="2059710" y="4667299"/>
            <a:ext cx="1173018" cy="6557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kumimoji="1" lang="ja-JP" altLang="en-US" sz="1600" dirty="0">
                <a:latin typeface="Meiryo UI" panose="020B0604030504040204" pitchFamily="50" charset="-128"/>
                <a:ea typeface="Meiryo UI" panose="020B0604030504040204" pitchFamily="50" charset="-128"/>
              </a:rPr>
              <a:t>社</a:t>
            </a:r>
          </a:p>
        </p:txBody>
      </p:sp>
      <p:sp>
        <p:nvSpPr>
          <p:cNvPr id="21" name="テキスト ボックス 20">
            <a:extLst>
              <a:ext uri="{FF2B5EF4-FFF2-40B4-BE49-F238E27FC236}">
                <a16:creationId xmlns:a16="http://schemas.microsoft.com/office/drawing/2014/main" id="{C27783FA-8C83-2270-65C6-3FC0E5E265CA}"/>
              </a:ext>
            </a:extLst>
          </p:cNvPr>
          <p:cNvSpPr txBox="1"/>
          <p:nvPr/>
        </p:nvSpPr>
        <p:spPr>
          <a:xfrm>
            <a:off x="2265576" y="4824718"/>
            <a:ext cx="800219" cy="33855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製造部</a:t>
            </a:r>
          </a:p>
        </p:txBody>
      </p:sp>
      <p:cxnSp>
        <p:nvCxnSpPr>
          <p:cNvPr id="24" name="直線コネクタ 23">
            <a:extLst>
              <a:ext uri="{FF2B5EF4-FFF2-40B4-BE49-F238E27FC236}">
                <a16:creationId xmlns:a16="http://schemas.microsoft.com/office/drawing/2014/main" id="{73493082-B5E0-8C4A-A7C0-4E44E1B815D3}"/>
              </a:ext>
            </a:extLst>
          </p:cNvPr>
          <p:cNvCxnSpPr>
            <a:cxnSpLocks/>
            <a:endCxn id="18" idx="1"/>
          </p:cNvCxnSpPr>
          <p:nvPr/>
        </p:nvCxnSpPr>
        <p:spPr>
          <a:xfrm>
            <a:off x="1487055" y="4011517"/>
            <a:ext cx="600364" cy="1195"/>
          </a:xfrm>
          <a:prstGeom prst="line">
            <a:avLst/>
          </a:prstGeom>
          <a:ln w="6350"/>
        </p:spPr>
        <p:style>
          <a:lnRef idx="1">
            <a:schemeClr val="dk1"/>
          </a:lnRef>
          <a:fillRef idx="0">
            <a:schemeClr val="dk1"/>
          </a:fillRef>
          <a:effectRef idx="0">
            <a:schemeClr val="dk1"/>
          </a:effectRef>
          <a:fontRef idx="minor">
            <a:schemeClr val="tx1"/>
          </a:fontRef>
        </p:style>
      </p:cxnSp>
      <p:cxnSp>
        <p:nvCxnSpPr>
          <p:cNvPr id="26" name="直線コネクタ 25">
            <a:extLst>
              <a:ext uri="{FF2B5EF4-FFF2-40B4-BE49-F238E27FC236}">
                <a16:creationId xmlns:a16="http://schemas.microsoft.com/office/drawing/2014/main" id="{18C7408E-FEDE-D815-DEFF-80643DB4E329}"/>
              </a:ext>
            </a:extLst>
          </p:cNvPr>
          <p:cNvCxnSpPr>
            <a:cxnSpLocks/>
            <a:endCxn id="20" idx="1"/>
          </p:cNvCxnSpPr>
          <p:nvPr/>
        </p:nvCxnSpPr>
        <p:spPr>
          <a:xfrm>
            <a:off x="1483036" y="4993995"/>
            <a:ext cx="576674" cy="1195"/>
          </a:xfrm>
          <a:prstGeom prst="line">
            <a:avLst/>
          </a:prstGeom>
          <a:ln w="6350"/>
        </p:spPr>
        <p:style>
          <a:lnRef idx="1">
            <a:schemeClr val="dk1"/>
          </a:lnRef>
          <a:fillRef idx="0">
            <a:schemeClr val="dk1"/>
          </a:fillRef>
          <a:effectRef idx="0">
            <a:schemeClr val="dk1"/>
          </a:effectRef>
          <a:fontRef idx="minor">
            <a:schemeClr val="tx1"/>
          </a:fontRef>
        </p:style>
      </p:cxnSp>
      <p:sp>
        <p:nvSpPr>
          <p:cNvPr id="29" name="テキスト ボックス 28">
            <a:extLst>
              <a:ext uri="{FF2B5EF4-FFF2-40B4-BE49-F238E27FC236}">
                <a16:creationId xmlns:a16="http://schemas.microsoft.com/office/drawing/2014/main" id="{3E00C2BC-0BB8-70A9-A49E-D2CF6374CA00}"/>
              </a:ext>
            </a:extLst>
          </p:cNvPr>
          <p:cNvSpPr txBox="1"/>
          <p:nvPr/>
        </p:nvSpPr>
        <p:spPr>
          <a:xfrm>
            <a:off x="4548908" y="2772322"/>
            <a:ext cx="2455288" cy="584775"/>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DX</a:t>
            </a:r>
            <a:r>
              <a:rPr kumimoji="1" lang="ja-JP" altLang="en-US" sz="1600" dirty="0">
                <a:latin typeface="Meiryo UI" panose="020B0604030504040204" pitchFamily="50" charset="-128"/>
                <a:ea typeface="Meiryo UI" panose="020B0604030504040204" pitchFamily="50" charset="-128"/>
              </a:rPr>
              <a:t>推進プロジェクトの企画</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IT</a:t>
            </a:r>
            <a:r>
              <a:rPr lang="ja-JP" altLang="en-US" sz="1600" dirty="0">
                <a:latin typeface="Meiryo UI" panose="020B0604030504040204" pitchFamily="50" charset="-128"/>
                <a:ea typeface="Meiryo UI" panose="020B0604030504040204" pitchFamily="50" charset="-128"/>
              </a:rPr>
              <a:t>ベンダーとの調整</a:t>
            </a:r>
            <a:endParaRPr kumimoji="1" lang="ja-JP" altLang="en-US" sz="1600"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AE954E29-34DE-FDEF-F26B-E6DAFE2CECC1}"/>
              </a:ext>
            </a:extLst>
          </p:cNvPr>
          <p:cNvSpPr txBox="1"/>
          <p:nvPr/>
        </p:nvSpPr>
        <p:spPr>
          <a:xfrm>
            <a:off x="3503966" y="3719129"/>
            <a:ext cx="2010487" cy="584775"/>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営業課題の抽出</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・デジタルツールの利用</a:t>
            </a:r>
            <a:endParaRPr kumimoji="1" lang="ja-JP" altLang="en-US" sz="16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3EF54640-1A8A-0A37-DBE3-2FAE72D05BB1}"/>
              </a:ext>
            </a:extLst>
          </p:cNvPr>
          <p:cNvSpPr txBox="1"/>
          <p:nvPr/>
        </p:nvSpPr>
        <p:spPr>
          <a:xfrm>
            <a:off x="3503966" y="4578496"/>
            <a:ext cx="3392275" cy="830997"/>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・製造課題の抽出</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・部署内でのデジタル技術・情報の共有</a:t>
            </a:r>
            <a:endParaRPr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・部署でのデジタル実装とサポート</a:t>
            </a:r>
          </a:p>
        </p:txBody>
      </p:sp>
      <p:sp>
        <p:nvSpPr>
          <p:cNvPr id="32" name="テキスト ボックス 31">
            <a:extLst>
              <a:ext uri="{FF2B5EF4-FFF2-40B4-BE49-F238E27FC236}">
                <a16:creationId xmlns:a16="http://schemas.microsoft.com/office/drawing/2014/main" id="{2750528D-14F0-D7C0-3FA2-F719909F7512}"/>
              </a:ext>
            </a:extLst>
          </p:cNvPr>
          <p:cNvSpPr txBox="1"/>
          <p:nvPr/>
        </p:nvSpPr>
        <p:spPr>
          <a:xfrm>
            <a:off x="7721594" y="2872404"/>
            <a:ext cx="3816238" cy="230832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・社長自ら、</a:t>
            </a:r>
            <a:r>
              <a:rPr kumimoji="1" lang="en-US" altLang="ja-JP" sz="1600" dirty="0">
                <a:latin typeface="Meiryo UI" panose="020B0604030504040204" pitchFamily="50" charset="-128"/>
                <a:ea typeface="Meiryo UI" panose="020B0604030504040204" pitchFamily="50" charset="-128"/>
              </a:rPr>
              <a:t>DX</a:t>
            </a:r>
            <a:r>
              <a:rPr kumimoji="1" lang="ja-JP" altLang="en-US" sz="1600" dirty="0">
                <a:latin typeface="Meiryo UI" panose="020B0604030504040204" pitchFamily="50" charset="-128"/>
                <a:ea typeface="Meiryo UI" panose="020B0604030504040204" pitchFamily="50" charset="-128"/>
              </a:rPr>
              <a:t>推進人材育成講座を</a:t>
            </a:r>
            <a:r>
              <a:rPr lang="ja-JP" altLang="en-US" sz="1600" dirty="0">
                <a:latin typeface="Meiryo UI" panose="020B0604030504040204" pitchFamily="50" charset="-128"/>
                <a:ea typeface="Meiryo UI" panose="020B0604030504040204" pitchFamily="50" charset="-128"/>
              </a:rPr>
              <a:t>受講。</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自ら旗振り役となり、プロジェクトを推進</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・成功事例が横展開できるように定期的に</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勉強会を開催</a:t>
            </a:r>
            <a:endParaRPr kumimoji="1"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・営業社員にタブレット端末を配布。また、</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製造現場には大型モニターを設置し、</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情報の見える化を行った。</a:t>
            </a:r>
            <a:endParaRPr kumimoji="1" lang="en-US" altLang="ja-JP" sz="1600" dirty="0">
              <a:latin typeface="Meiryo UI" panose="020B0604030504040204" pitchFamily="50" charset="-128"/>
              <a:ea typeface="Meiryo UI" panose="020B0604030504040204" pitchFamily="50" charset="-128"/>
            </a:endParaRPr>
          </a:p>
        </p:txBody>
      </p:sp>
      <p:grpSp>
        <p:nvGrpSpPr>
          <p:cNvPr id="12" name="グループ化 11">
            <a:extLst>
              <a:ext uri="{FF2B5EF4-FFF2-40B4-BE49-F238E27FC236}">
                <a16:creationId xmlns:a16="http://schemas.microsoft.com/office/drawing/2014/main" id="{74D92E41-93BA-669A-5FC6-485F4E496797}"/>
              </a:ext>
            </a:extLst>
          </p:cNvPr>
          <p:cNvGrpSpPr>
            <a:grpSpLocks noGrp="1" noUngrp="1" noRot="1" noMove="1" noResize="1"/>
          </p:cNvGrpSpPr>
          <p:nvPr/>
        </p:nvGrpSpPr>
        <p:grpSpPr>
          <a:xfrm>
            <a:off x="0" y="71474"/>
            <a:ext cx="12192000" cy="520974"/>
            <a:chOff x="0" y="106310"/>
            <a:chExt cx="12192000" cy="520974"/>
          </a:xfrm>
        </p:grpSpPr>
        <p:cxnSp>
          <p:nvCxnSpPr>
            <p:cNvPr id="16" name="直線コネクタ 15">
              <a:extLst>
                <a:ext uri="{FF2B5EF4-FFF2-40B4-BE49-F238E27FC236}">
                  <a16:creationId xmlns:a16="http://schemas.microsoft.com/office/drawing/2014/main" id="{8B0BAE9A-2E54-C5F0-3A0B-BE522D6A38A0}"/>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22" name="図 21">
              <a:extLst>
                <a:ext uri="{FF2B5EF4-FFF2-40B4-BE49-F238E27FC236}">
                  <a16:creationId xmlns:a16="http://schemas.microsoft.com/office/drawing/2014/main" id="{9ED828F5-6838-3F18-086D-6E02E4EBBC77}"/>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6" name="スライド番号プレースホルダー 5">
            <a:extLst>
              <a:ext uri="{FF2B5EF4-FFF2-40B4-BE49-F238E27FC236}">
                <a16:creationId xmlns:a16="http://schemas.microsoft.com/office/drawing/2014/main" id="{58DFEEBB-70F9-4044-98F1-35C42ED3BE4D}"/>
              </a:ext>
            </a:extLst>
          </p:cNvPr>
          <p:cNvSpPr>
            <a:spLocks noGrp="1"/>
          </p:cNvSpPr>
          <p:nvPr>
            <p:ph type="sldNum" sz="quarter" idx="12"/>
          </p:nvPr>
        </p:nvSpPr>
        <p:spPr/>
        <p:txBody>
          <a:bodyPr/>
          <a:lstStyle/>
          <a:p>
            <a:fld id="{51889FFA-6D37-44E3-827C-3966D8331A8F}" type="slidenum">
              <a:rPr kumimoji="1" lang="ja-JP" altLang="en-US" smtClean="0"/>
              <a:t>3</a:t>
            </a:fld>
            <a:endParaRPr kumimoji="1" lang="ja-JP" altLang="en-US"/>
          </a:p>
        </p:txBody>
      </p:sp>
    </p:spTree>
    <p:extLst>
      <p:ext uri="{BB962C8B-B14F-4D97-AF65-F5344CB8AC3E}">
        <p14:creationId xmlns:p14="http://schemas.microsoft.com/office/powerpoint/2010/main" val="1284937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398FF-10B1-D7EC-E607-5235FEC44274}"/>
              </a:ext>
            </a:extLst>
          </p:cNvPr>
          <p:cNvSpPr txBox="1"/>
          <p:nvPr/>
        </p:nvSpPr>
        <p:spPr>
          <a:xfrm>
            <a:off x="591128" y="89283"/>
            <a:ext cx="1319592"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取組の詳細</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032B2F2-7A76-1FF0-90F0-884A481D3331}"/>
              </a:ext>
            </a:extLst>
          </p:cNvPr>
          <p:cNvSpPr txBox="1"/>
          <p:nvPr/>
        </p:nvSpPr>
        <p:spPr>
          <a:xfrm>
            <a:off x="849746" y="864461"/>
            <a:ext cx="6661952" cy="646331"/>
          </a:xfrm>
          <a:prstGeom prst="rect">
            <a:avLst/>
          </a:prstGeom>
          <a:noFill/>
        </p:spPr>
        <p:txBody>
          <a:bodyPr wrap="none" rtlCol="0">
            <a:spAutoFit/>
          </a:bodyPr>
          <a:lstStyle/>
          <a:p>
            <a:r>
              <a:rPr lang="ja-JP" altLang="en-US" b="1" dirty="0">
                <a:solidFill>
                  <a:srgbClr val="002060"/>
                </a:solidFill>
                <a:latin typeface="Meiryo UI" panose="020B0604030504040204" pitchFamily="50" charset="-128"/>
                <a:ea typeface="Meiryo UI" panose="020B0604030504040204" pitchFamily="50" charset="-128"/>
              </a:rPr>
              <a:t>応募する</a:t>
            </a:r>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の取組について、具体的な取組内容を記載してください。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（テキスト、図、画像利用可。</a:t>
            </a:r>
            <a:r>
              <a:rPr lang="en-US" altLang="ja-JP" b="1" dirty="0">
                <a:solidFill>
                  <a:srgbClr val="002060"/>
                </a:solidFill>
                <a:latin typeface="Meiryo UI" panose="020B0604030504040204" pitchFamily="50" charset="-128"/>
                <a:ea typeface="Meiryo UI" panose="020B0604030504040204" pitchFamily="50" charset="-128"/>
              </a:rPr>
              <a:t>2</a:t>
            </a:r>
            <a:r>
              <a:rPr lang="ja-JP" altLang="en-US" b="1" dirty="0">
                <a:solidFill>
                  <a:srgbClr val="002060"/>
                </a:solidFill>
                <a:latin typeface="Meiryo UI" panose="020B0604030504040204" pitchFamily="50" charset="-128"/>
                <a:ea typeface="Meiryo UI" panose="020B0604030504040204" pitchFamily="50" charset="-128"/>
              </a:rPr>
              <a:t>スライド以内。）</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4E75F088-529C-527D-F495-736F550B3FD9}"/>
              </a:ext>
            </a:extLst>
          </p:cNvPr>
          <p:cNvSpPr txBox="1"/>
          <p:nvPr/>
        </p:nvSpPr>
        <p:spPr>
          <a:xfrm>
            <a:off x="849746" y="1782804"/>
            <a:ext cx="2233304" cy="830997"/>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記入例</a:t>
            </a:r>
            <a:r>
              <a:rPr kumimoji="1" lang="en-US" altLang="ja-JP" sz="1600"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・取組の背景やビジョン</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・取組の具体的内容　等</a:t>
            </a:r>
            <a:endParaRPr lang="en-US" altLang="ja-JP" sz="1600" dirty="0">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EFECA703-F238-3569-96EE-4FC0D57304AC}"/>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C5C78D47-6271-DEF6-2549-AB7B6BD9E55D}"/>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75528F04-711F-ABAA-EC16-DD76ACA434B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5" name="スライド番号プレースホルダー 4">
            <a:extLst>
              <a:ext uri="{FF2B5EF4-FFF2-40B4-BE49-F238E27FC236}">
                <a16:creationId xmlns:a16="http://schemas.microsoft.com/office/drawing/2014/main" id="{0AA39F85-6F55-4B78-B8CC-85D946AA18DC}"/>
              </a:ext>
            </a:extLst>
          </p:cNvPr>
          <p:cNvSpPr>
            <a:spLocks noGrp="1"/>
          </p:cNvSpPr>
          <p:nvPr>
            <p:ph type="sldNum" sz="quarter" idx="12"/>
          </p:nvPr>
        </p:nvSpPr>
        <p:spPr/>
        <p:txBody>
          <a:bodyPr/>
          <a:lstStyle/>
          <a:p>
            <a:fld id="{51889FFA-6D37-44E3-827C-3966D8331A8F}" type="slidenum">
              <a:rPr kumimoji="1" lang="ja-JP" altLang="en-US" smtClean="0"/>
              <a:t>4</a:t>
            </a:fld>
            <a:endParaRPr kumimoji="1" lang="ja-JP" altLang="en-US"/>
          </a:p>
        </p:txBody>
      </p:sp>
    </p:spTree>
    <p:extLst>
      <p:ext uri="{BB962C8B-B14F-4D97-AF65-F5344CB8AC3E}">
        <p14:creationId xmlns:p14="http://schemas.microsoft.com/office/powerpoint/2010/main" val="808579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1795C1C-F377-026E-D320-3A1668E1EF49}"/>
              </a:ext>
            </a:extLst>
          </p:cNvPr>
          <p:cNvSpPr txBox="1"/>
          <p:nvPr/>
        </p:nvSpPr>
        <p:spPr>
          <a:xfrm>
            <a:off x="591128" y="97992"/>
            <a:ext cx="1473480"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取組の成果　</a:t>
            </a:r>
            <a:endParaRPr kumimoji="1" lang="en-US" altLang="ja-JP" b="1" i="1" dirty="0">
              <a:solidFill>
                <a:srgbClr val="FF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20CBCCA1-8640-CD4A-771C-A90873FA2C95}"/>
              </a:ext>
            </a:extLst>
          </p:cNvPr>
          <p:cNvSpPr txBox="1"/>
          <p:nvPr/>
        </p:nvSpPr>
        <p:spPr>
          <a:xfrm>
            <a:off x="849746" y="723280"/>
            <a:ext cx="11198819" cy="3693319"/>
          </a:xfrm>
          <a:prstGeom prst="rect">
            <a:avLst/>
          </a:prstGeom>
          <a:noFill/>
        </p:spPr>
        <p:txBody>
          <a:bodyPr wrap="square" rtlCol="0">
            <a:spAutoFit/>
          </a:bodyPr>
          <a:lstStyle/>
          <a:p>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の取組の成果について、次の内容を中心に具体的に記載してください。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１　取組の成果と組織への影響</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a:t>
            </a:r>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の取組が生産性向上や業務効率化、新製品・新サービスの開発などの成果を上げている点、従業員満足度向</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上など組織全体にポジティブな影響を与えている点について記載してください。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成果については、その効果を取組前と取組後で可能な限り数値により比較できるものを示してください。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数値については、例えば、売上高、労働生産性、利益率、納期短縮、時間外労働時間短縮など、効果が表れた指</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標であればどのようなものでも結構です。</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２　技術的な革新</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新たなテクノロジーやデジタルツールを導入し、業界内での先駆的な取組であれば、それについて記載してください。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３　事業モデルの革新</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既存のビジネスモデルを転換し、新たな収益源や価値提供方法を開拓していれば、それについて記載してください。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（テキスト、図、画像利用可。１スライド以内）</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21124EE-23E6-9EEA-8D46-36742D935B54}"/>
              </a:ext>
            </a:extLst>
          </p:cNvPr>
          <p:cNvSpPr txBox="1"/>
          <p:nvPr/>
        </p:nvSpPr>
        <p:spPr>
          <a:xfrm>
            <a:off x="6048228" y="4580288"/>
            <a:ext cx="4616135" cy="1815882"/>
          </a:xfrm>
          <a:prstGeom prst="rect">
            <a:avLst/>
          </a:prstGeom>
          <a:noFill/>
        </p:spPr>
        <p:txBody>
          <a:bodyPr wrap="none" rtlCol="0">
            <a:spAutoFit/>
          </a:body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技術的な革新の例</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・業界初の○○の導入</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・汎用デジタルツールに新たな視点・仕組みを導入</a:t>
            </a:r>
            <a:endParaRPr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事業モデルの革新の例</a:t>
            </a:r>
            <a:r>
              <a:rPr kumimoji="1"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・デジタル化による新たな市場の開拓と受注の確保</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DX</a:t>
            </a:r>
            <a:r>
              <a:rPr lang="ja-JP" altLang="en-US" sz="1600" dirty="0">
                <a:latin typeface="Meiryo UI" panose="020B0604030504040204" pitchFamily="50" charset="-128"/>
                <a:ea typeface="Meiryo UI" panose="020B0604030504040204" pitchFamily="50" charset="-128"/>
              </a:rPr>
              <a:t>の取組成果を生かしたコンサルティング業務の開始</a:t>
            </a:r>
            <a:endParaRPr lang="en-US" altLang="ja-JP" sz="1600" dirty="0">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FF197735-DF38-C0DC-5DA2-23FE2A5BC295}"/>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77CD53A1-3118-5B79-3C52-0F481DE9B1A6}"/>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5B156496-29E0-5C2D-7B42-1B569536DE11}"/>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8" name="テキスト ボックス 7">
            <a:extLst>
              <a:ext uri="{FF2B5EF4-FFF2-40B4-BE49-F238E27FC236}">
                <a16:creationId xmlns:a16="http://schemas.microsoft.com/office/drawing/2014/main" id="{B21124EE-23E6-9EEA-8D46-36742D935B54}"/>
              </a:ext>
            </a:extLst>
          </p:cNvPr>
          <p:cNvSpPr txBox="1"/>
          <p:nvPr/>
        </p:nvSpPr>
        <p:spPr>
          <a:xfrm>
            <a:off x="1399851" y="4574962"/>
            <a:ext cx="4225837" cy="2062103"/>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取組の成果と組織への影響の例</a:t>
            </a:r>
            <a:r>
              <a:rPr kumimoji="1" lang="en-US" altLang="ja-JP" sz="1600"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Meiryo UI" panose="020B0604030504040204" pitchFamily="50" charset="-128"/>
                <a:ea typeface="Meiryo UI" panose="020B0604030504040204" pitchFamily="50" charset="-128"/>
              </a:rPr>
              <a:t>・デジタル技術を活用して、○○を行った。</a:t>
            </a:r>
            <a:endParaRPr kumimoji="1" lang="en-US" altLang="ja-JP" sz="16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○○製品の売り上げの拡大させ、臨時ボーナス</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prstClr val="black"/>
                </a:solidFill>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を支給した。</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・労働生産性の向上状況</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prstClr val="black"/>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労働生産性を算出している場合は計算式を記入してください。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・時間外労働時間を削減し、効率化分を給与に</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prstClr val="black"/>
                </a:solidFill>
                <a:latin typeface="Meiryo UI" panose="020B0604030504040204" pitchFamily="50" charset="-128"/>
                <a:ea typeface="Meiryo UI" panose="020B0604030504040204" pitchFamily="50" charset="-128"/>
              </a:rPr>
              <a:t>　還元するとともに、</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休暇取得を促進</a:t>
            </a:r>
            <a:r>
              <a:rPr lang="ja-JP" altLang="en-US" sz="1600" dirty="0">
                <a:solidFill>
                  <a:prstClr val="black"/>
                </a:solidFill>
                <a:latin typeface="Meiryo UI" panose="020B0604030504040204" pitchFamily="50" charset="-128"/>
                <a:ea typeface="Meiryo UI" panose="020B0604030504040204" pitchFamily="50" charset="-128"/>
              </a:rPr>
              <a:t>した。</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スライド番号プレースホルダー 4">
            <a:extLst>
              <a:ext uri="{FF2B5EF4-FFF2-40B4-BE49-F238E27FC236}">
                <a16:creationId xmlns:a16="http://schemas.microsoft.com/office/drawing/2014/main" id="{71A68C13-1160-4F35-8320-79B077A12A69}"/>
              </a:ext>
            </a:extLst>
          </p:cNvPr>
          <p:cNvSpPr>
            <a:spLocks noGrp="1"/>
          </p:cNvSpPr>
          <p:nvPr>
            <p:ph type="sldNum" sz="quarter" idx="12"/>
          </p:nvPr>
        </p:nvSpPr>
        <p:spPr/>
        <p:txBody>
          <a:bodyPr/>
          <a:lstStyle/>
          <a:p>
            <a:fld id="{51889FFA-6D37-44E3-827C-3966D8331A8F}" type="slidenum">
              <a:rPr kumimoji="1" lang="ja-JP" altLang="en-US" smtClean="0"/>
              <a:t>5</a:t>
            </a:fld>
            <a:endParaRPr kumimoji="1" lang="ja-JP" altLang="en-US"/>
          </a:p>
        </p:txBody>
      </p:sp>
    </p:spTree>
    <p:extLst>
      <p:ext uri="{BB962C8B-B14F-4D97-AF65-F5344CB8AC3E}">
        <p14:creationId xmlns:p14="http://schemas.microsoft.com/office/powerpoint/2010/main" val="4132607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1795C1C-F377-026E-D320-3A1668E1EF49}"/>
              </a:ext>
            </a:extLst>
          </p:cNvPr>
          <p:cNvSpPr txBox="1"/>
          <p:nvPr/>
        </p:nvSpPr>
        <p:spPr>
          <a:xfrm>
            <a:off x="591128" y="97992"/>
            <a:ext cx="1261884" cy="369332"/>
          </a:xfrm>
          <a:prstGeom prst="rect">
            <a:avLst/>
          </a:prstGeom>
          <a:noFill/>
        </p:spPr>
        <p:txBody>
          <a:bodyPr wrap="none" rtlCol="0">
            <a:spAutoFit/>
          </a:bodyPr>
          <a:lstStyle/>
          <a:p>
            <a:r>
              <a:rPr lang="ja-JP" altLang="en-US" b="1" i="1" dirty="0">
                <a:solidFill>
                  <a:srgbClr val="002060"/>
                </a:solidFill>
                <a:latin typeface="Meiryo UI" panose="020B0604030504040204" pitchFamily="50" charset="-128"/>
                <a:ea typeface="Meiryo UI" panose="020B0604030504040204" pitchFamily="50" charset="-128"/>
              </a:rPr>
              <a:t>波及効果　</a:t>
            </a:r>
            <a:endParaRPr kumimoji="1" lang="en-US" altLang="ja-JP" b="1" i="1" dirty="0">
              <a:solidFill>
                <a:srgbClr val="FF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20CBCCA1-8640-CD4A-771C-A90873FA2C95}"/>
              </a:ext>
            </a:extLst>
          </p:cNvPr>
          <p:cNvSpPr txBox="1"/>
          <p:nvPr/>
        </p:nvSpPr>
        <p:spPr>
          <a:xfrm>
            <a:off x="849746" y="699834"/>
            <a:ext cx="9958175" cy="2862322"/>
          </a:xfrm>
          <a:prstGeom prst="rect">
            <a:avLst/>
          </a:prstGeom>
          <a:noFill/>
        </p:spPr>
        <p:txBody>
          <a:bodyPr wrap="none" rtlCol="0">
            <a:spAutoFit/>
          </a:bodyPr>
          <a:lstStyle/>
          <a:p>
            <a:r>
              <a:rPr kumimoji="1" lang="en-US" altLang="ja-JP" b="1" dirty="0">
                <a:solidFill>
                  <a:srgbClr val="002060"/>
                </a:solidFill>
                <a:latin typeface="Meiryo UI" panose="020B0604030504040204" pitchFamily="50" charset="-128"/>
                <a:ea typeface="Meiryo UI" panose="020B0604030504040204" pitchFamily="50" charset="-128"/>
              </a:rPr>
              <a:t>DX</a:t>
            </a:r>
            <a:r>
              <a:rPr kumimoji="1" lang="ja-JP" altLang="en-US" b="1" dirty="0">
                <a:solidFill>
                  <a:srgbClr val="002060"/>
                </a:solidFill>
                <a:latin typeface="Meiryo UI" panose="020B0604030504040204" pitchFamily="50" charset="-128"/>
                <a:ea typeface="Meiryo UI" panose="020B0604030504040204" pitchFamily="50" charset="-128"/>
              </a:rPr>
              <a:t>の取組の波及効果について、次の内容を中心に記載してください。</a:t>
            </a:r>
            <a:endParaRPr kumimoji="1"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１　業界や市場への影響</a:t>
            </a:r>
            <a:endParaRPr lang="en-US" altLang="ja-JP" b="1" dirty="0">
              <a:solidFill>
                <a:srgbClr val="002060"/>
              </a:solidFill>
              <a:latin typeface="Meiryo UI" panose="020B0604030504040204" pitchFamily="50" charset="-128"/>
              <a:ea typeface="Meiryo UI" panose="020B0604030504040204" pitchFamily="50" charset="-128"/>
            </a:endParaRPr>
          </a:p>
          <a:p>
            <a:r>
              <a:rPr kumimoji="1" lang="ja-JP" altLang="en-US" b="1" dirty="0">
                <a:solidFill>
                  <a:srgbClr val="002060"/>
                </a:solidFill>
                <a:latin typeface="Meiryo UI" panose="020B0604030504040204" pitchFamily="50" charset="-128"/>
                <a:ea typeface="Meiryo UI" panose="020B0604030504040204" pitchFamily="50" charset="-128"/>
              </a:rPr>
              <a:t>　</a:t>
            </a:r>
            <a:r>
              <a:rPr lang="ja-JP" altLang="en-US" b="1" dirty="0">
                <a:solidFill>
                  <a:srgbClr val="002060"/>
                </a:solidFill>
                <a:latin typeface="Meiryo UI" panose="020B0604030504040204" pitchFamily="50" charset="-128"/>
                <a:ea typeface="Meiryo UI" panose="020B0604030504040204" pitchFamily="50" charset="-128"/>
              </a:rPr>
              <a:t>　 業界や市場全体に影響を与え、他の事業者や顧客に対しても波及する可能性が高い取組であれば、</a:t>
            </a:r>
            <a:endParaRPr lang="en-US" altLang="ja-JP" b="1" dirty="0">
              <a:solidFill>
                <a:srgbClr val="002060"/>
              </a:solidFill>
              <a:latin typeface="Meiryo UI" panose="020B0604030504040204" pitchFamily="50" charset="-128"/>
              <a:ea typeface="Meiryo UI" panose="020B0604030504040204" pitchFamily="50" charset="-128"/>
            </a:endParaRPr>
          </a:p>
          <a:p>
            <a:r>
              <a:rPr kumimoji="1" lang="ja-JP" altLang="en-US" b="1" dirty="0">
                <a:solidFill>
                  <a:srgbClr val="002060"/>
                </a:solidFill>
                <a:latin typeface="Meiryo UI" panose="020B0604030504040204" pitchFamily="50" charset="-128"/>
                <a:ea typeface="Meiryo UI" panose="020B0604030504040204" pitchFamily="50" charset="-128"/>
              </a:rPr>
              <a:t>　それについて記載してください。</a:t>
            </a:r>
            <a:endParaRPr kumimoji="1"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２　持続可能性</a:t>
            </a:r>
            <a:endParaRPr lang="en-US" altLang="ja-JP" b="1" dirty="0">
              <a:solidFill>
                <a:srgbClr val="002060"/>
              </a:solidFill>
              <a:latin typeface="Meiryo UI" panose="020B0604030504040204" pitchFamily="50" charset="-128"/>
              <a:ea typeface="Meiryo UI" panose="020B0604030504040204" pitchFamily="50" charset="-128"/>
            </a:endParaRPr>
          </a:p>
          <a:p>
            <a:r>
              <a:rPr kumimoji="1" lang="ja-JP" altLang="en-US" b="1" dirty="0">
                <a:solidFill>
                  <a:srgbClr val="002060"/>
                </a:solidFill>
                <a:latin typeface="Meiryo UI" panose="020B0604030504040204" pitchFamily="50" charset="-128"/>
                <a:ea typeface="Meiryo UI" panose="020B0604030504040204" pitchFamily="50" charset="-128"/>
              </a:rPr>
              <a:t>　　 取組が持続可能であり、当該取組の今後の発展や拡大していくことが期待できる</a:t>
            </a:r>
            <a:r>
              <a:rPr lang="ja-JP" altLang="en-US" b="1" dirty="0">
                <a:solidFill>
                  <a:srgbClr val="002060"/>
                </a:solidFill>
                <a:latin typeface="Meiryo UI" panose="020B0604030504040204" pitchFamily="50" charset="-128"/>
                <a:ea typeface="Meiryo UI" panose="020B0604030504040204" pitchFamily="50" charset="-128"/>
              </a:rPr>
              <a:t>取組であれば、</a:t>
            </a:r>
            <a:endParaRPr lang="en-US" altLang="ja-JP" b="1" dirty="0">
              <a:solidFill>
                <a:srgbClr val="002060"/>
              </a:solidFill>
              <a:latin typeface="Meiryo UI" panose="020B0604030504040204" pitchFamily="50" charset="-128"/>
              <a:ea typeface="Meiryo UI" panose="020B0604030504040204" pitchFamily="50" charset="-128"/>
            </a:endParaRPr>
          </a:p>
          <a:p>
            <a:r>
              <a:rPr kumimoji="1" lang="ja-JP" altLang="en-US" b="1" dirty="0">
                <a:solidFill>
                  <a:srgbClr val="002060"/>
                </a:solidFill>
                <a:latin typeface="Meiryo UI" panose="020B0604030504040204" pitchFamily="50" charset="-128"/>
                <a:ea typeface="Meiryo UI" panose="020B0604030504040204" pitchFamily="50" charset="-128"/>
              </a:rPr>
              <a:t>　それについて記載してください。</a:t>
            </a:r>
            <a:endParaRPr kumimoji="1"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a:t>
            </a:r>
            <a:r>
              <a:rPr lang="ja-JP" altLang="en-US" b="1" dirty="0">
                <a:solidFill>
                  <a:srgbClr val="FF0000"/>
                </a:solidFill>
                <a:latin typeface="Meiryo UI" panose="020B0604030504040204" pitchFamily="50" charset="-128"/>
                <a:ea typeface="Meiryo UI" panose="020B0604030504040204" pitchFamily="50" charset="-128"/>
              </a:rPr>
              <a:t>また、今後、挑戦したいことや変革していきたいことなどがあれば記載してください。</a:t>
            </a:r>
            <a:endParaRPr kumimoji="1" lang="en-US" altLang="ja-JP" b="1" dirty="0">
              <a:solidFill>
                <a:srgbClr val="FF0000"/>
              </a:solidFill>
              <a:latin typeface="Meiryo UI" panose="020B0604030504040204" pitchFamily="50" charset="-128"/>
              <a:ea typeface="Meiryo UI" panose="020B0604030504040204" pitchFamily="50" charset="-128"/>
            </a:endParaRPr>
          </a:p>
          <a:p>
            <a:endParaRPr kumimoji="1" lang="en-US" altLang="ja-JP" b="1" dirty="0">
              <a:solidFill>
                <a:srgbClr val="FF000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（テキスト、図、画像利用可。１スライド以内）</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21124EE-23E6-9EEA-8D46-36742D935B54}"/>
              </a:ext>
            </a:extLst>
          </p:cNvPr>
          <p:cNvSpPr txBox="1"/>
          <p:nvPr/>
        </p:nvSpPr>
        <p:spPr>
          <a:xfrm>
            <a:off x="849746" y="3708695"/>
            <a:ext cx="6216766" cy="2554545"/>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業界や市場への影響の例</a:t>
            </a:r>
            <a:r>
              <a:rPr kumimoji="1" lang="en-US" altLang="ja-JP" sz="1600"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・同業者の人手不足の解消の可能性</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・同業者の働き方改革推進の可能性</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持続可能性の例</a:t>
            </a:r>
            <a:r>
              <a:rPr kumimoji="1"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・売り上げの今後の拡大可能性</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・生産工程の削減数、業務効率化の今後の可能性</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・在庫効率化の今後の可能性</a:t>
            </a:r>
            <a:endParaRPr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・時間外労働時間の短縮、年次有給休暇の取得日数の増加の</a:t>
            </a:r>
            <a:r>
              <a:rPr lang="ja-JP" altLang="en-US" sz="1600" dirty="0">
                <a:latin typeface="Meiryo UI" panose="020B0604030504040204" pitchFamily="50" charset="-128"/>
                <a:ea typeface="Meiryo UI" panose="020B0604030504040204" pitchFamily="50" charset="-128"/>
              </a:rPr>
              <a:t>可能性</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・採用人数拡大の可能性</a:t>
            </a:r>
            <a:endParaRPr kumimoji="1" lang="ja-JP" altLang="en-US" sz="1600" dirty="0">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FF197735-DF38-C0DC-5DA2-23FE2A5BC295}"/>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77CD53A1-3118-5B79-3C52-0F481DE9B1A6}"/>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5B156496-29E0-5C2D-7B42-1B569536DE11}"/>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5" name="スライド番号プレースホルダー 4">
            <a:extLst>
              <a:ext uri="{FF2B5EF4-FFF2-40B4-BE49-F238E27FC236}">
                <a16:creationId xmlns:a16="http://schemas.microsoft.com/office/drawing/2014/main" id="{28A01FDB-69B1-4BF7-94E2-0B911681F96E}"/>
              </a:ext>
            </a:extLst>
          </p:cNvPr>
          <p:cNvSpPr>
            <a:spLocks noGrp="1"/>
          </p:cNvSpPr>
          <p:nvPr>
            <p:ph type="sldNum" sz="quarter" idx="12"/>
          </p:nvPr>
        </p:nvSpPr>
        <p:spPr/>
        <p:txBody>
          <a:bodyPr/>
          <a:lstStyle/>
          <a:p>
            <a:fld id="{51889FFA-6D37-44E3-827C-3966D8331A8F}" type="slidenum">
              <a:rPr kumimoji="1" lang="ja-JP" altLang="en-US" smtClean="0"/>
              <a:t>6</a:t>
            </a:fld>
            <a:endParaRPr kumimoji="1" lang="ja-JP" altLang="en-US"/>
          </a:p>
        </p:txBody>
      </p:sp>
      <p:sp>
        <p:nvSpPr>
          <p:cNvPr id="13" name="テキスト ボックス 12">
            <a:extLst>
              <a:ext uri="{FF2B5EF4-FFF2-40B4-BE49-F238E27FC236}">
                <a16:creationId xmlns:a16="http://schemas.microsoft.com/office/drawing/2014/main" id="{59DE86C9-C6C0-4D48-9089-77BE323D0A30}"/>
              </a:ext>
            </a:extLst>
          </p:cNvPr>
          <p:cNvSpPr txBox="1"/>
          <p:nvPr/>
        </p:nvSpPr>
        <p:spPr>
          <a:xfrm>
            <a:off x="1790647" y="117641"/>
            <a:ext cx="184731" cy="369332"/>
          </a:xfrm>
          <a:prstGeom prst="rect">
            <a:avLst/>
          </a:prstGeom>
          <a:noFill/>
        </p:spPr>
        <p:txBody>
          <a:bodyPr wrap="none" rtlCol="0">
            <a:spAutoFit/>
          </a:bodyPr>
          <a:lstStyle/>
          <a:p>
            <a:endParaRPr kumimoji="1" lang="en-US" altLang="ja-JP"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11494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398FF-10B1-D7EC-E607-5235FEC44274}"/>
              </a:ext>
            </a:extLst>
          </p:cNvPr>
          <p:cNvSpPr txBox="1"/>
          <p:nvPr/>
        </p:nvSpPr>
        <p:spPr>
          <a:xfrm>
            <a:off x="591128" y="89283"/>
            <a:ext cx="1492716" cy="369332"/>
          </a:xfrm>
          <a:prstGeom prst="rect">
            <a:avLst/>
          </a:prstGeom>
          <a:noFill/>
        </p:spPr>
        <p:txBody>
          <a:bodyPr wrap="none" rtlCol="0">
            <a:spAutoFit/>
          </a:bodyPr>
          <a:lstStyle/>
          <a:p>
            <a:r>
              <a:rPr lang="ja-JP" altLang="en-US" b="1" i="1" dirty="0">
                <a:solidFill>
                  <a:srgbClr val="002060"/>
                </a:solidFill>
                <a:latin typeface="Meiryo UI" panose="020B0604030504040204" pitchFamily="50" charset="-128"/>
                <a:ea typeface="Meiryo UI" panose="020B0604030504040204" pitchFamily="50" charset="-128"/>
              </a:rPr>
              <a:t>社会的意義　</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032B2F2-7A76-1FF0-90F0-884A481D3331}"/>
              </a:ext>
            </a:extLst>
          </p:cNvPr>
          <p:cNvSpPr txBox="1"/>
          <p:nvPr/>
        </p:nvSpPr>
        <p:spPr>
          <a:xfrm>
            <a:off x="849746" y="723280"/>
            <a:ext cx="10607391" cy="2585323"/>
          </a:xfrm>
          <a:prstGeom prst="rect">
            <a:avLst/>
          </a:prstGeom>
          <a:noFill/>
        </p:spPr>
        <p:txBody>
          <a:bodyPr wrap="none" rtlCol="0">
            <a:spAutoFit/>
          </a:bodyPr>
          <a:lstStyle/>
          <a:p>
            <a:r>
              <a:rPr lang="en-US" altLang="ja-JP" b="1" dirty="0">
                <a:solidFill>
                  <a:srgbClr val="002060"/>
                </a:solidFill>
                <a:latin typeface="Meiryo UI" panose="020B0604030504040204" pitchFamily="50" charset="-128"/>
                <a:ea typeface="Meiryo UI" panose="020B0604030504040204" pitchFamily="50" charset="-128"/>
              </a:rPr>
              <a:t>DX</a:t>
            </a:r>
            <a:r>
              <a:rPr lang="ja-JP" altLang="en-US" b="1" dirty="0">
                <a:solidFill>
                  <a:srgbClr val="002060"/>
                </a:solidFill>
                <a:latin typeface="Meiryo UI" panose="020B0604030504040204" pitchFamily="50" charset="-128"/>
                <a:ea typeface="Meiryo UI" panose="020B0604030504040204" pitchFamily="50" charset="-128"/>
              </a:rPr>
              <a:t>の取組の社会的意義について、次の内容を中心に記載してください。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１　社会的課題への貢献</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社会的課題や持続可能な開発目標などに対して積極的に貢献している取組であれば、それについて記載して</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ください。</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２　ステークホルダーとの協力関係</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顧客、従業員、パートナー、地域社会などのステークホルダーとの協力関係を築き、また、こうした方々の利益</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に配慮している取組であれば、それについて記載してください。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（テキスト、図、画像利用可。１スライド以内）</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4E75F088-529C-527D-F495-736F550B3FD9}"/>
              </a:ext>
            </a:extLst>
          </p:cNvPr>
          <p:cNvSpPr txBox="1"/>
          <p:nvPr/>
        </p:nvSpPr>
        <p:spPr>
          <a:xfrm>
            <a:off x="849746" y="3822558"/>
            <a:ext cx="3951723" cy="2062103"/>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社会的</a:t>
            </a:r>
            <a:r>
              <a:rPr kumimoji="1" lang="ja-JP" altLang="en-US" sz="1600" dirty="0">
                <a:latin typeface="Meiryo UI" panose="020B0604030504040204" pitchFamily="50" charset="-128"/>
                <a:ea typeface="Meiryo UI" panose="020B0604030504040204" pitchFamily="50" charset="-128"/>
              </a:rPr>
              <a:t>課題への貢献の例</a:t>
            </a:r>
            <a:r>
              <a:rPr kumimoji="1"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SDGs</a:t>
            </a:r>
            <a:r>
              <a:rPr lang="ja-JP" altLang="en-US" sz="1600" dirty="0">
                <a:latin typeface="Meiryo UI" panose="020B0604030504040204" pitchFamily="50" charset="-128"/>
                <a:ea typeface="Meiryo UI" panose="020B0604030504040204" pitchFamily="50" charset="-128"/>
              </a:rPr>
              <a:t>との関連性</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・カーボンニュートラルとの関連性</a:t>
            </a:r>
            <a:endParaRPr lang="en-US" altLang="ja-JP" sz="1600" dirty="0">
              <a:latin typeface="Meiryo UI" panose="020B0604030504040204" pitchFamily="50" charset="-128"/>
              <a:ea typeface="Meiryo UI" panose="020B0604030504040204" pitchFamily="50" charset="-128"/>
            </a:endParaRPr>
          </a:p>
          <a:p>
            <a:endParaRPr lang="en-US" altLang="ja-JP" sz="1600" dirty="0">
              <a:highlight>
                <a:srgbClr val="FFFF00"/>
              </a:highlight>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ステークホルダーとの協力関係の例</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BCP</a:t>
            </a:r>
            <a:r>
              <a:rPr lang="ja-JP" altLang="en-US" sz="1600" dirty="0">
                <a:latin typeface="Meiryo UI" panose="020B0604030504040204" pitchFamily="50" charset="-128"/>
                <a:ea typeface="Meiryo UI" panose="020B0604030504040204" pitchFamily="50" charset="-128"/>
              </a:rPr>
              <a:t>の観点でのパートナー企業との協力関係</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・従業員の社会貢献活動への協力</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・地域社会における協力</a:t>
            </a:r>
            <a:endParaRPr lang="en-US" altLang="ja-JP" sz="1600" dirty="0">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5DA698DD-77F1-DCAC-6330-73980346F495}"/>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9B5592CE-8CC3-517C-EEE2-568A623024BB}"/>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892048C0-8601-580E-FB69-49CC5E5D746B}"/>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5" name="スライド番号プレースホルダー 4">
            <a:extLst>
              <a:ext uri="{FF2B5EF4-FFF2-40B4-BE49-F238E27FC236}">
                <a16:creationId xmlns:a16="http://schemas.microsoft.com/office/drawing/2014/main" id="{45841091-09C5-4AEC-BE4F-513C258C6A13}"/>
              </a:ext>
            </a:extLst>
          </p:cNvPr>
          <p:cNvSpPr>
            <a:spLocks noGrp="1"/>
          </p:cNvSpPr>
          <p:nvPr>
            <p:ph type="sldNum" sz="quarter" idx="12"/>
          </p:nvPr>
        </p:nvSpPr>
        <p:spPr/>
        <p:txBody>
          <a:bodyPr/>
          <a:lstStyle/>
          <a:p>
            <a:fld id="{51889FFA-6D37-44E3-827C-3966D8331A8F}" type="slidenum">
              <a:rPr kumimoji="1" lang="ja-JP" altLang="en-US" smtClean="0"/>
              <a:t>7</a:t>
            </a:fld>
            <a:endParaRPr kumimoji="1" lang="ja-JP" altLang="en-US"/>
          </a:p>
        </p:txBody>
      </p:sp>
    </p:spTree>
    <p:extLst>
      <p:ext uri="{BB962C8B-B14F-4D97-AF65-F5344CB8AC3E}">
        <p14:creationId xmlns:p14="http://schemas.microsoft.com/office/powerpoint/2010/main" val="265027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398FF-10B1-D7EC-E607-5235FEC44274}"/>
              </a:ext>
            </a:extLst>
          </p:cNvPr>
          <p:cNvSpPr txBox="1"/>
          <p:nvPr/>
        </p:nvSpPr>
        <p:spPr>
          <a:xfrm>
            <a:off x="591128" y="89283"/>
            <a:ext cx="1261884"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補足資料　</a:t>
            </a:r>
            <a:endParaRPr kumimoji="1" lang="en-US" altLang="ja-JP" b="1" i="1" dirty="0">
              <a:solidFill>
                <a:srgbClr val="FF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032B2F2-7A76-1FF0-90F0-884A481D3331}"/>
              </a:ext>
            </a:extLst>
          </p:cNvPr>
          <p:cNvSpPr txBox="1"/>
          <p:nvPr/>
        </p:nvSpPr>
        <p:spPr>
          <a:xfrm>
            <a:off x="450566" y="762853"/>
            <a:ext cx="11402480" cy="677108"/>
          </a:xfrm>
          <a:prstGeom prst="rect">
            <a:avLst/>
          </a:prstGeom>
          <a:noFill/>
        </p:spPr>
        <p:txBody>
          <a:bodyPr wrap="none" rtlCol="0">
            <a:spAutoFit/>
          </a:bodyPr>
          <a:lstStyle/>
          <a:p>
            <a:r>
              <a:rPr lang="ja-JP" altLang="en-US" b="1" dirty="0">
                <a:solidFill>
                  <a:srgbClr val="002060"/>
                </a:solidFill>
                <a:latin typeface="Meiryo UI" panose="020B0604030504040204" pitchFamily="50" charset="-128"/>
                <a:ea typeface="Meiryo UI" panose="020B0604030504040204" pitchFamily="50" charset="-128"/>
              </a:rPr>
              <a:t>その他、工夫したこと、</a:t>
            </a:r>
            <a:r>
              <a:rPr lang="ja-JP" altLang="en-US" b="1" dirty="0">
                <a:solidFill>
                  <a:srgbClr val="FF0000"/>
                </a:solidFill>
                <a:latin typeface="Meiryo UI" panose="020B0604030504040204" pitchFamily="50" charset="-128"/>
                <a:ea typeface="Meiryo UI" panose="020B0604030504040204" pitchFamily="50" charset="-128"/>
              </a:rPr>
              <a:t>他社には負けないことや独自性など、</a:t>
            </a:r>
            <a:r>
              <a:rPr lang="ja-JP" altLang="en-US" b="1" dirty="0">
                <a:solidFill>
                  <a:srgbClr val="002060"/>
                </a:solidFill>
                <a:latin typeface="Meiryo UI" panose="020B0604030504040204" pitchFamily="50" charset="-128"/>
                <a:ea typeface="Meiryo UI" panose="020B0604030504040204" pitchFamily="50" charset="-128"/>
              </a:rPr>
              <a:t>アピールポイントがあれば自由に記載してください</a:t>
            </a:r>
            <a:r>
              <a:rPr lang="ja-JP" altLang="en-US" sz="2000" b="1" dirty="0">
                <a:solidFill>
                  <a:srgbClr val="002060"/>
                </a:solidFill>
                <a:latin typeface="Meiryo UI" panose="020B0604030504040204" pitchFamily="50" charset="-128"/>
                <a:ea typeface="Meiryo UI" panose="020B0604030504040204" pitchFamily="50" charset="-128"/>
              </a:rPr>
              <a:t>（任意）</a:t>
            </a:r>
            <a:r>
              <a:rPr lang="ja-JP" altLang="en-US" b="1" dirty="0">
                <a:solidFill>
                  <a:srgbClr val="002060"/>
                </a:solidFill>
                <a:latin typeface="Meiryo UI" panose="020B0604030504040204" pitchFamily="50" charset="-128"/>
                <a:ea typeface="Meiryo UI" panose="020B0604030504040204" pitchFamily="50" charset="-128"/>
              </a:rPr>
              <a:t>。</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（テキスト、図、画像利用可。１スライド）</a:t>
            </a:r>
            <a:endParaRPr kumimoji="1" lang="en-US" altLang="ja-JP" b="1" dirty="0">
              <a:solidFill>
                <a:srgbClr val="002060"/>
              </a:solidFill>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5DA698DD-77F1-DCAC-6330-73980346F495}"/>
              </a:ext>
            </a:extLst>
          </p:cNvPr>
          <p:cNvGrpSpPr>
            <a:grpSpLocks noGrp="1" noUngrp="1" noRot="1" noMove="1" noResize="1"/>
          </p:cNvGrpSpPr>
          <p:nvPr/>
        </p:nvGrpSpPr>
        <p:grpSpPr>
          <a:xfrm>
            <a:off x="0" y="71474"/>
            <a:ext cx="12192000" cy="520974"/>
            <a:chOff x="0" y="106310"/>
            <a:chExt cx="12192000" cy="520974"/>
          </a:xfrm>
        </p:grpSpPr>
        <p:cxnSp>
          <p:nvCxnSpPr>
            <p:cNvPr id="11" name="直線コネクタ 10">
              <a:extLst>
                <a:ext uri="{FF2B5EF4-FFF2-40B4-BE49-F238E27FC236}">
                  <a16:creationId xmlns:a16="http://schemas.microsoft.com/office/drawing/2014/main" id="{9B5592CE-8CC3-517C-EEE2-568A623024BB}"/>
                </a:ext>
              </a:extLst>
            </p:cNvPr>
            <p:cNvCxnSpPr>
              <a:cxnSpLocks noGrp="1" noRot="1" noMove="1" noResize="1" noEditPoints="1" noAdjustHandles="1" noChangeArrowheads="1" noChangeShapeType="1"/>
            </p:cNvCxnSpPr>
            <p:nvPr/>
          </p:nvCxnSpPr>
          <p:spPr>
            <a:xfrm>
              <a:off x="0" y="627284"/>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892048C0-8601-580E-FB69-49CC5E5D746B}"/>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11342921" y="106310"/>
              <a:ext cx="606156" cy="461666"/>
            </a:xfrm>
            <a:prstGeom prst="rect">
              <a:avLst/>
            </a:prstGeom>
          </p:spPr>
        </p:pic>
      </p:grpSp>
      <p:sp>
        <p:nvSpPr>
          <p:cNvPr id="5" name="スライド番号プレースホルダー 4">
            <a:extLst>
              <a:ext uri="{FF2B5EF4-FFF2-40B4-BE49-F238E27FC236}">
                <a16:creationId xmlns:a16="http://schemas.microsoft.com/office/drawing/2014/main" id="{5A492A48-4EE9-4103-8F89-F24D6BC14C51}"/>
              </a:ext>
            </a:extLst>
          </p:cNvPr>
          <p:cNvSpPr>
            <a:spLocks noGrp="1"/>
          </p:cNvSpPr>
          <p:nvPr>
            <p:ph type="sldNum" sz="quarter" idx="12"/>
          </p:nvPr>
        </p:nvSpPr>
        <p:spPr/>
        <p:txBody>
          <a:bodyPr/>
          <a:lstStyle/>
          <a:p>
            <a:fld id="{51889FFA-6D37-44E3-827C-3966D8331A8F}" type="slidenum">
              <a:rPr kumimoji="1" lang="ja-JP" altLang="en-US" smtClean="0"/>
              <a:t>8</a:t>
            </a:fld>
            <a:endParaRPr kumimoji="1" lang="ja-JP" altLang="en-US"/>
          </a:p>
        </p:txBody>
      </p:sp>
    </p:spTree>
    <p:extLst>
      <p:ext uri="{BB962C8B-B14F-4D97-AF65-F5344CB8AC3E}">
        <p14:creationId xmlns:p14="http://schemas.microsoft.com/office/powerpoint/2010/main" val="18479081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1119</TotalTime>
  <Words>1329</Words>
  <Application>Microsoft Office PowerPoint</Application>
  <PresentationFormat>ワイド画面</PresentationFormat>
  <Paragraphs>136</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HGP創英角ｺﾞｼｯｸUB</vt:lpstr>
      <vt:lpstr>Meiryo UI</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中村光希</dc:creator>
  <cp:lastModifiedBy>澤田 知之（産業支援課）</cp:lastModifiedBy>
  <cp:revision>52</cp:revision>
  <cp:lastPrinted>2024-06-06T10:09:50Z</cp:lastPrinted>
  <dcterms:created xsi:type="dcterms:W3CDTF">2023-04-14T05:25:15Z</dcterms:created>
  <dcterms:modified xsi:type="dcterms:W3CDTF">2025-05-21T02:53:03Z</dcterms:modified>
</cp:coreProperties>
</file>