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9" r:id="rId3"/>
    <p:sldId id="258" r:id="rId4"/>
    <p:sldId id="260" r:id="rId5"/>
    <p:sldId id="265" r:id="rId6"/>
    <p:sldId id="266" r:id="rId7"/>
    <p:sldId id="267" r:id="rId8"/>
    <p:sldId id="262" r:id="rId9"/>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F0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5" d="100"/>
          <a:sy n="95" d="100"/>
        </p:scale>
        <p:origin x="206"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F0590D36-7713-462B-9BD0-8DA865A55EDF}" type="datetimeFigureOut">
              <a:rPr kumimoji="1" lang="ja-JP" altLang="en-US" smtClean="0"/>
              <a:t>2026/5/8</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E7A8397-FA24-4AB2-BB83-8F159D3E3145}" type="slidenum">
              <a:rPr kumimoji="1" lang="ja-JP" altLang="en-US" smtClean="0"/>
              <a:t>‹#›</a:t>
            </a:fld>
            <a:endParaRPr kumimoji="1" lang="ja-JP" altLang="en-US"/>
          </a:p>
        </p:txBody>
      </p:sp>
    </p:spTree>
    <p:extLst>
      <p:ext uri="{BB962C8B-B14F-4D97-AF65-F5344CB8AC3E}">
        <p14:creationId xmlns:p14="http://schemas.microsoft.com/office/powerpoint/2010/main" val="42287531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41173B-6C0B-32B1-65FB-9256AC75971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4ABBAAC3-7BC0-7C32-4561-7770568A7C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8D9FBB8-A0CD-DACF-23F0-85A18B7666AA}"/>
              </a:ext>
            </a:extLst>
          </p:cNvPr>
          <p:cNvSpPr>
            <a:spLocks noGrp="1"/>
          </p:cNvSpPr>
          <p:nvPr>
            <p:ph type="dt" sz="half" idx="10"/>
          </p:nvPr>
        </p:nvSpPr>
        <p:spPr/>
        <p:txBody>
          <a:bodyPr/>
          <a:lstStyle/>
          <a:p>
            <a:fld id="{9E9FD1C1-8875-4A87-9FDF-578A41BF595F}"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A6962467-0583-1C92-FA2A-BBEB31AACB06}"/>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9BC9BA84-E00C-7EF2-B93D-D2D665A1B267}"/>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490081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0265B3-C9A6-4BA7-8069-702C71367CB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86DACB3-928C-9F5E-9A50-7F644CDB427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1732B20-C2DA-E905-7020-7BA743420BFF}"/>
              </a:ext>
            </a:extLst>
          </p:cNvPr>
          <p:cNvSpPr>
            <a:spLocks noGrp="1"/>
          </p:cNvSpPr>
          <p:nvPr>
            <p:ph type="dt" sz="half" idx="10"/>
          </p:nvPr>
        </p:nvSpPr>
        <p:spPr/>
        <p:txBody>
          <a:bodyPr/>
          <a:lstStyle/>
          <a:p>
            <a:fld id="{8362C719-BCBC-465B-8AB5-DC5E9D2FA140}"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4E43A27A-0519-C374-6528-6DC00B82A815}"/>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0040922A-ED6D-9B5B-B1D5-1E455E29725A}"/>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3560941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81FC8F9-E216-F7A5-2CCE-5BBC6F65C4B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31C43FF-3DA5-5870-B7EE-F491F43E171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07ED421-0804-DB87-BD8C-7099303738B6}"/>
              </a:ext>
            </a:extLst>
          </p:cNvPr>
          <p:cNvSpPr>
            <a:spLocks noGrp="1"/>
          </p:cNvSpPr>
          <p:nvPr>
            <p:ph type="dt" sz="half" idx="10"/>
          </p:nvPr>
        </p:nvSpPr>
        <p:spPr/>
        <p:txBody>
          <a:bodyPr/>
          <a:lstStyle/>
          <a:p>
            <a:fld id="{70E84E8C-67B1-40B8-86CC-1F066DDF569F}"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C6AC5F15-F8B6-3E60-C627-C4943A032B09}"/>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DD2A82C4-5528-0B2A-F9B6-B82A1EDE5B50}"/>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4093127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338C90-BD04-DA46-01D2-30E080DAFD9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03233B6-FC80-2BA1-4842-E0E6447DA9B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05946DF-E43F-4934-6E4D-F72DCB5FD454}"/>
              </a:ext>
            </a:extLst>
          </p:cNvPr>
          <p:cNvSpPr>
            <a:spLocks noGrp="1"/>
          </p:cNvSpPr>
          <p:nvPr>
            <p:ph type="dt" sz="half" idx="10"/>
          </p:nvPr>
        </p:nvSpPr>
        <p:spPr/>
        <p:txBody>
          <a:bodyPr/>
          <a:lstStyle/>
          <a:p>
            <a:fld id="{4EDA6037-1C50-40EE-97A5-CD0542D8977E}"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295E32E5-A789-FD28-9E95-DE3C062D1452}"/>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3B85B10B-8BE4-2DDB-36AA-FA0FF7A83CDC}"/>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439096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89D422-971A-FAE5-982B-DE965A34ABF0}"/>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37F2D6D-0A85-727C-3BA6-323078E2EF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70BD91C-95B4-DBE5-DC1C-A5A0E3B0B6FA}"/>
              </a:ext>
            </a:extLst>
          </p:cNvPr>
          <p:cNvSpPr>
            <a:spLocks noGrp="1"/>
          </p:cNvSpPr>
          <p:nvPr>
            <p:ph type="dt" sz="half" idx="10"/>
          </p:nvPr>
        </p:nvSpPr>
        <p:spPr/>
        <p:txBody>
          <a:bodyPr/>
          <a:lstStyle/>
          <a:p>
            <a:fld id="{B40EABFD-7A6C-444B-9F7A-04F0317AEE12}"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1AAB9CB1-FF25-DE20-AF0E-18BE91A24047}"/>
              </a:ext>
            </a:extLst>
          </p:cNvPr>
          <p:cNvSpPr>
            <a:spLocks noGrp="1"/>
          </p:cNvSpPr>
          <p:nvPr>
            <p:ph type="ftr" sz="quarter" idx="11"/>
          </p:nvPr>
        </p:nvSpPr>
        <p:spPr/>
        <p:txBody>
          <a:body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15E11094-93FB-F4A6-3407-DA02B0C42FA9}"/>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1284109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AEF9AC-5CEA-3AE9-6D62-0D1D252ADED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2C4F9F5-9FDC-50EC-12C1-54CDE37F659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2CB5691-9A32-7E2C-D775-BA38B110141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01EC4750-CC87-B039-3E4B-8CD97160B747}"/>
              </a:ext>
            </a:extLst>
          </p:cNvPr>
          <p:cNvSpPr>
            <a:spLocks noGrp="1"/>
          </p:cNvSpPr>
          <p:nvPr>
            <p:ph type="dt" sz="half" idx="10"/>
          </p:nvPr>
        </p:nvSpPr>
        <p:spPr/>
        <p:txBody>
          <a:bodyPr/>
          <a:lstStyle/>
          <a:p>
            <a:fld id="{65366B34-8EA8-4FDE-A1D5-A1DF7CB14F27}" type="datetime1">
              <a:rPr kumimoji="1" lang="ja-JP" altLang="en-US" smtClean="0"/>
              <a:t>2026/5/8</a:t>
            </a:fld>
            <a:endParaRPr kumimoji="1" lang="ja-JP" altLang="en-US"/>
          </a:p>
        </p:txBody>
      </p:sp>
      <p:sp>
        <p:nvSpPr>
          <p:cNvPr id="6" name="フッター プレースホルダー 5">
            <a:extLst>
              <a:ext uri="{FF2B5EF4-FFF2-40B4-BE49-F238E27FC236}">
                <a16:creationId xmlns:a16="http://schemas.microsoft.com/office/drawing/2014/main" id="{EEB82E9E-405C-0A42-E9E3-2C2C2087E6C9}"/>
              </a:ext>
            </a:extLst>
          </p:cNvPr>
          <p:cNvSpPr>
            <a:spLocks noGrp="1"/>
          </p:cNvSpPr>
          <p:nvPr>
            <p:ph type="ftr" sz="quarter" idx="11"/>
          </p:nvPr>
        </p:nvSpPr>
        <p:spPr/>
        <p:txBody>
          <a:bodyPr/>
          <a:lstStyle/>
          <a:p>
            <a:r>
              <a:rPr kumimoji="1" lang="en-US" altLang="ja-JP"/>
              <a:t>1</a:t>
            </a:r>
            <a:endParaRPr kumimoji="1" lang="ja-JP" altLang="en-US"/>
          </a:p>
        </p:txBody>
      </p:sp>
      <p:sp>
        <p:nvSpPr>
          <p:cNvPr id="7" name="スライド番号プレースホルダー 6">
            <a:extLst>
              <a:ext uri="{FF2B5EF4-FFF2-40B4-BE49-F238E27FC236}">
                <a16:creationId xmlns:a16="http://schemas.microsoft.com/office/drawing/2014/main" id="{30358CE5-21C1-FF80-F56C-C01A49736725}"/>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712422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A0C9C1-D844-3675-3E9E-5660FCEAB40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3E740A0-9CC3-EBD6-8AE4-71426EFEE7E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482C1B1A-FE7F-D669-9E03-F2E260666DC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DFBCF02-4345-3F65-DB03-BB6C123C6C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93A3E7D-0335-F0B4-3D83-C6DD0224F31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81B3225-FEC5-7C22-798C-D25E94920415}"/>
              </a:ext>
            </a:extLst>
          </p:cNvPr>
          <p:cNvSpPr>
            <a:spLocks noGrp="1"/>
          </p:cNvSpPr>
          <p:nvPr>
            <p:ph type="dt" sz="half" idx="10"/>
          </p:nvPr>
        </p:nvSpPr>
        <p:spPr/>
        <p:txBody>
          <a:bodyPr/>
          <a:lstStyle/>
          <a:p>
            <a:fld id="{80CBE62F-0550-4B4A-A55E-68D7489675DE}" type="datetime1">
              <a:rPr kumimoji="1" lang="ja-JP" altLang="en-US" smtClean="0"/>
              <a:t>2026/5/8</a:t>
            </a:fld>
            <a:endParaRPr kumimoji="1" lang="ja-JP" altLang="en-US"/>
          </a:p>
        </p:txBody>
      </p:sp>
      <p:sp>
        <p:nvSpPr>
          <p:cNvPr id="8" name="フッター プレースホルダー 7">
            <a:extLst>
              <a:ext uri="{FF2B5EF4-FFF2-40B4-BE49-F238E27FC236}">
                <a16:creationId xmlns:a16="http://schemas.microsoft.com/office/drawing/2014/main" id="{5E027E51-C546-D29B-B8FC-DC58152FD983}"/>
              </a:ext>
            </a:extLst>
          </p:cNvPr>
          <p:cNvSpPr>
            <a:spLocks noGrp="1"/>
          </p:cNvSpPr>
          <p:nvPr>
            <p:ph type="ftr" sz="quarter" idx="11"/>
          </p:nvPr>
        </p:nvSpPr>
        <p:spPr/>
        <p:txBody>
          <a:bodyPr/>
          <a:lstStyle/>
          <a:p>
            <a:r>
              <a:rPr kumimoji="1" lang="en-US" altLang="ja-JP"/>
              <a:t>1</a:t>
            </a:r>
            <a:endParaRPr kumimoji="1" lang="ja-JP" altLang="en-US"/>
          </a:p>
        </p:txBody>
      </p:sp>
      <p:sp>
        <p:nvSpPr>
          <p:cNvPr id="9" name="スライド番号プレースホルダー 8">
            <a:extLst>
              <a:ext uri="{FF2B5EF4-FFF2-40B4-BE49-F238E27FC236}">
                <a16:creationId xmlns:a16="http://schemas.microsoft.com/office/drawing/2014/main" id="{9DEB8391-EF88-83E1-319D-D3C6EB3584C1}"/>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492271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A36F15-14EE-6CDF-C05A-11271A5565B5}"/>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4BE04C9-5DF4-48F6-1B9B-B7419DA22923}"/>
              </a:ext>
            </a:extLst>
          </p:cNvPr>
          <p:cNvSpPr>
            <a:spLocks noGrp="1"/>
          </p:cNvSpPr>
          <p:nvPr>
            <p:ph type="dt" sz="half" idx="10"/>
          </p:nvPr>
        </p:nvSpPr>
        <p:spPr/>
        <p:txBody>
          <a:bodyPr/>
          <a:lstStyle/>
          <a:p>
            <a:fld id="{35E63DB8-B393-4644-A1E7-5433B9AB7806}" type="datetime1">
              <a:rPr kumimoji="1" lang="ja-JP" altLang="en-US" smtClean="0"/>
              <a:t>2026/5/8</a:t>
            </a:fld>
            <a:endParaRPr kumimoji="1" lang="ja-JP" altLang="en-US"/>
          </a:p>
        </p:txBody>
      </p:sp>
      <p:sp>
        <p:nvSpPr>
          <p:cNvPr id="4" name="フッター プレースホルダー 3">
            <a:extLst>
              <a:ext uri="{FF2B5EF4-FFF2-40B4-BE49-F238E27FC236}">
                <a16:creationId xmlns:a16="http://schemas.microsoft.com/office/drawing/2014/main" id="{B09949AE-8D2D-7562-41F7-7D086F4B271E}"/>
              </a:ext>
            </a:extLst>
          </p:cNvPr>
          <p:cNvSpPr>
            <a:spLocks noGrp="1"/>
          </p:cNvSpPr>
          <p:nvPr>
            <p:ph type="ftr" sz="quarter" idx="11"/>
          </p:nvPr>
        </p:nvSpPr>
        <p:spPr/>
        <p:txBody>
          <a:bodyPr/>
          <a:lstStyle/>
          <a:p>
            <a:r>
              <a:rPr kumimoji="1" lang="en-US" altLang="ja-JP"/>
              <a:t>1</a:t>
            </a:r>
            <a:endParaRPr kumimoji="1" lang="ja-JP" altLang="en-US"/>
          </a:p>
        </p:txBody>
      </p:sp>
      <p:sp>
        <p:nvSpPr>
          <p:cNvPr id="5" name="スライド番号プレースホルダー 4">
            <a:extLst>
              <a:ext uri="{FF2B5EF4-FFF2-40B4-BE49-F238E27FC236}">
                <a16:creationId xmlns:a16="http://schemas.microsoft.com/office/drawing/2014/main" id="{DD14599E-75A8-807F-9A7F-D45F1CA3E0A6}"/>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757426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DA65591-DA39-6D40-569A-94C88DD47D85}"/>
              </a:ext>
            </a:extLst>
          </p:cNvPr>
          <p:cNvSpPr>
            <a:spLocks noGrp="1"/>
          </p:cNvSpPr>
          <p:nvPr>
            <p:ph type="dt" sz="half" idx="10"/>
          </p:nvPr>
        </p:nvSpPr>
        <p:spPr/>
        <p:txBody>
          <a:bodyPr/>
          <a:lstStyle/>
          <a:p>
            <a:fld id="{EA56D4A0-799F-4703-85BC-C9E61C3F2601}" type="datetime1">
              <a:rPr kumimoji="1" lang="ja-JP" altLang="en-US" smtClean="0"/>
              <a:t>2026/5/8</a:t>
            </a:fld>
            <a:endParaRPr kumimoji="1" lang="ja-JP" altLang="en-US"/>
          </a:p>
        </p:txBody>
      </p:sp>
      <p:sp>
        <p:nvSpPr>
          <p:cNvPr id="3" name="フッター プレースホルダー 2">
            <a:extLst>
              <a:ext uri="{FF2B5EF4-FFF2-40B4-BE49-F238E27FC236}">
                <a16:creationId xmlns:a16="http://schemas.microsoft.com/office/drawing/2014/main" id="{C5638A27-42BF-EE1D-9DF1-C8B3962E56AA}"/>
              </a:ext>
            </a:extLst>
          </p:cNvPr>
          <p:cNvSpPr>
            <a:spLocks noGrp="1"/>
          </p:cNvSpPr>
          <p:nvPr>
            <p:ph type="ftr" sz="quarter" idx="11"/>
          </p:nvPr>
        </p:nvSpPr>
        <p:spPr/>
        <p:txBody>
          <a:bodyPr/>
          <a:lstStyle/>
          <a:p>
            <a:r>
              <a:rPr kumimoji="1" lang="en-US" altLang="ja-JP"/>
              <a:t>1</a:t>
            </a:r>
            <a:endParaRPr kumimoji="1" lang="ja-JP" altLang="en-US"/>
          </a:p>
        </p:txBody>
      </p:sp>
      <p:sp>
        <p:nvSpPr>
          <p:cNvPr id="4" name="スライド番号プレースホルダー 3">
            <a:extLst>
              <a:ext uri="{FF2B5EF4-FFF2-40B4-BE49-F238E27FC236}">
                <a16:creationId xmlns:a16="http://schemas.microsoft.com/office/drawing/2014/main" id="{F7880F33-4303-FD5C-2DF4-7DEB71F7E3AC}"/>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4195519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EFD551-EF08-7D89-1B5E-6741ABFAF38C}"/>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05E291F-35BB-BAFA-0E26-656FD8FA6E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2B22415-2633-C317-C000-1795FA90C3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103FCF4-CACE-7AF3-4496-24C8D4DA2CB0}"/>
              </a:ext>
            </a:extLst>
          </p:cNvPr>
          <p:cNvSpPr>
            <a:spLocks noGrp="1"/>
          </p:cNvSpPr>
          <p:nvPr>
            <p:ph type="dt" sz="half" idx="10"/>
          </p:nvPr>
        </p:nvSpPr>
        <p:spPr/>
        <p:txBody>
          <a:bodyPr/>
          <a:lstStyle/>
          <a:p>
            <a:fld id="{1A6B4BE2-9FA7-4F4A-AFCC-1C56D3F31F8A}" type="datetime1">
              <a:rPr kumimoji="1" lang="ja-JP" altLang="en-US" smtClean="0"/>
              <a:t>2026/5/8</a:t>
            </a:fld>
            <a:endParaRPr kumimoji="1" lang="ja-JP" altLang="en-US"/>
          </a:p>
        </p:txBody>
      </p:sp>
      <p:sp>
        <p:nvSpPr>
          <p:cNvPr id="6" name="フッター プレースホルダー 5">
            <a:extLst>
              <a:ext uri="{FF2B5EF4-FFF2-40B4-BE49-F238E27FC236}">
                <a16:creationId xmlns:a16="http://schemas.microsoft.com/office/drawing/2014/main" id="{AC25480B-8EED-3015-B3CF-510727BF3528}"/>
              </a:ext>
            </a:extLst>
          </p:cNvPr>
          <p:cNvSpPr>
            <a:spLocks noGrp="1"/>
          </p:cNvSpPr>
          <p:nvPr>
            <p:ph type="ftr" sz="quarter" idx="11"/>
          </p:nvPr>
        </p:nvSpPr>
        <p:spPr/>
        <p:txBody>
          <a:bodyPr/>
          <a:lstStyle/>
          <a:p>
            <a:r>
              <a:rPr kumimoji="1" lang="en-US" altLang="ja-JP"/>
              <a:t>1</a:t>
            </a:r>
            <a:endParaRPr kumimoji="1" lang="ja-JP" altLang="en-US"/>
          </a:p>
        </p:txBody>
      </p:sp>
      <p:sp>
        <p:nvSpPr>
          <p:cNvPr id="7" name="スライド番号プレースホルダー 6">
            <a:extLst>
              <a:ext uri="{FF2B5EF4-FFF2-40B4-BE49-F238E27FC236}">
                <a16:creationId xmlns:a16="http://schemas.microsoft.com/office/drawing/2014/main" id="{2716BCC2-82C6-67BD-B3FD-3C37B7DC60F9}"/>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72726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C2C395-E00D-3359-2F41-15AF24F6D14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DDB7E38E-7E80-4F02-3AD3-E6C95B9C97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CE4545C-79A5-CF71-2382-CB10CEB36C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5EEA38E-B03F-E5D2-E493-F949FBAE6D36}"/>
              </a:ext>
            </a:extLst>
          </p:cNvPr>
          <p:cNvSpPr>
            <a:spLocks noGrp="1"/>
          </p:cNvSpPr>
          <p:nvPr>
            <p:ph type="dt" sz="half" idx="10"/>
          </p:nvPr>
        </p:nvSpPr>
        <p:spPr/>
        <p:txBody>
          <a:bodyPr/>
          <a:lstStyle/>
          <a:p>
            <a:fld id="{674910D5-6357-4698-8A59-F1EA1937604A}" type="datetime1">
              <a:rPr kumimoji="1" lang="ja-JP" altLang="en-US" smtClean="0"/>
              <a:t>2026/5/8</a:t>
            </a:fld>
            <a:endParaRPr kumimoji="1" lang="ja-JP" altLang="en-US"/>
          </a:p>
        </p:txBody>
      </p:sp>
      <p:sp>
        <p:nvSpPr>
          <p:cNvPr id="6" name="フッター プレースホルダー 5">
            <a:extLst>
              <a:ext uri="{FF2B5EF4-FFF2-40B4-BE49-F238E27FC236}">
                <a16:creationId xmlns:a16="http://schemas.microsoft.com/office/drawing/2014/main" id="{BBCA34A9-EEDD-C526-829C-5C97F80389D3}"/>
              </a:ext>
            </a:extLst>
          </p:cNvPr>
          <p:cNvSpPr>
            <a:spLocks noGrp="1"/>
          </p:cNvSpPr>
          <p:nvPr>
            <p:ph type="ftr" sz="quarter" idx="11"/>
          </p:nvPr>
        </p:nvSpPr>
        <p:spPr/>
        <p:txBody>
          <a:bodyPr/>
          <a:lstStyle/>
          <a:p>
            <a:r>
              <a:rPr kumimoji="1" lang="en-US" altLang="ja-JP"/>
              <a:t>1</a:t>
            </a:r>
            <a:endParaRPr kumimoji="1" lang="ja-JP" altLang="en-US"/>
          </a:p>
        </p:txBody>
      </p:sp>
      <p:sp>
        <p:nvSpPr>
          <p:cNvPr id="7" name="スライド番号プレースホルダー 6">
            <a:extLst>
              <a:ext uri="{FF2B5EF4-FFF2-40B4-BE49-F238E27FC236}">
                <a16:creationId xmlns:a16="http://schemas.microsoft.com/office/drawing/2014/main" id="{7AA8015E-CB08-367D-72BD-CE581BB59658}"/>
              </a:ext>
            </a:extLst>
          </p:cNvPr>
          <p:cNvSpPr>
            <a:spLocks noGrp="1"/>
          </p:cNvSpPr>
          <p:nvPr>
            <p:ph type="sldNum" sz="quarter" idx="12"/>
          </p:nvPr>
        </p:nvSpPr>
        <p:spPr/>
        <p:txBody>
          <a:body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2311578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56920FB-6BD2-44F3-D75C-D912582E55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179165A-215F-5D82-412B-47BDCDCD9A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B085817-03E8-1276-0677-8096123544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88861B-3131-4A35-82FA-00D89ECB5C59}" type="datetime1">
              <a:rPr kumimoji="1" lang="ja-JP" altLang="en-US" smtClean="0"/>
              <a:t>2026/5/8</a:t>
            </a:fld>
            <a:endParaRPr kumimoji="1" lang="ja-JP" altLang="en-US"/>
          </a:p>
        </p:txBody>
      </p:sp>
      <p:sp>
        <p:nvSpPr>
          <p:cNvPr id="5" name="フッター プレースホルダー 4">
            <a:extLst>
              <a:ext uri="{FF2B5EF4-FFF2-40B4-BE49-F238E27FC236}">
                <a16:creationId xmlns:a16="http://schemas.microsoft.com/office/drawing/2014/main" id="{E28B4974-5F25-8451-D6B5-461164A6D1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kumimoji="1" lang="en-US" altLang="ja-JP"/>
              <a:t>1</a:t>
            </a:r>
            <a:endParaRPr kumimoji="1" lang="ja-JP" altLang="en-US"/>
          </a:p>
        </p:txBody>
      </p:sp>
      <p:sp>
        <p:nvSpPr>
          <p:cNvPr id="6" name="スライド番号プレースホルダー 5">
            <a:extLst>
              <a:ext uri="{FF2B5EF4-FFF2-40B4-BE49-F238E27FC236}">
                <a16:creationId xmlns:a16="http://schemas.microsoft.com/office/drawing/2014/main" id="{295B1248-F184-C7DD-348C-325AB03A09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889FFA-6D37-44E3-827C-3966D8331A8F}" type="slidenum">
              <a:rPr kumimoji="1" lang="ja-JP" altLang="en-US" smtClean="0"/>
              <a:t>‹#›</a:t>
            </a:fld>
            <a:endParaRPr kumimoji="1" lang="ja-JP" altLang="en-US"/>
          </a:p>
        </p:txBody>
      </p:sp>
    </p:spTree>
    <p:extLst>
      <p:ext uri="{BB962C8B-B14F-4D97-AF65-F5344CB8AC3E}">
        <p14:creationId xmlns:p14="http://schemas.microsoft.com/office/powerpoint/2010/main" val="3848977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a:extLst>
              <a:ext uri="{FF2B5EF4-FFF2-40B4-BE49-F238E27FC236}">
                <a16:creationId xmlns:a16="http://schemas.microsoft.com/office/drawing/2014/main" id="{FD8D30BE-E52E-4963-1CFC-A3C934774403}"/>
              </a:ext>
            </a:extLst>
          </p:cNvPr>
          <p:cNvSpPr txBox="1"/>
          <p:nvPr/>
        </p:nvSpPr>
        <p:spPr>
          <a:xfrm>
            <a:off x="2164855" y="1159776"/>
            <a:ext cx="8093882" cy="1569660"/>
          </a:xfrm>
          <a:prstGeom prst="rect">
            <a:avLst/>
          </a:prstGeom>
          <a:noFill/>
        </p:spPr>
        <p:txBody>
          <a:bodyPr wrap="none" rtlCol="0">
            <a:spAutoFit/>
          </a:bodyPr>
          <a:lstStyle/>
          <a:p>
            <a:pPr algn="ctr"/>
            <a:r>
              <a:rPr lang="ja-JP" altLang="en-US" sz="4800" dirty="0">
                <a:latin typeface="HGP創英角ｺﾞｼｯｸUB" panose="020B0900000000000000" pitchFamily="50" charset="-128"/>
                <a:ea typeface="HGP創英角ｺﾞｼｯｸUB" panose="020B0900000000000000" pitchFamily="50" charset="-128"/>
              </a:rPr>
              <a:t>インフラＤＸ特別賞</a:t>
            </a:r>
            <a:endParaRPr lang="en-US" altLang="ja-JP" sz="4800" dirty="0">
              <a:latin typeface="HGP創英角ｺﾞｼｯｸUB" panose="020B0900000000000000" pitchFamily="50" charset="-128"/>
              <a:ea typeface="HGP創英角ｺﾞｼｯｸUB" panose="020B0900000000000000" pitchFamily="50" charset="-128"/>
            </a:endParaRPr>
          </a:p>
          <a:p>
            <a:pPr algn="ctr"/>
            <a:r>
              <a:rPr lang="ja-JP" altLang="en-US" sz="4800" dirty="0">
                <a:latin typeface="HGP創英角ｺﾞｼｯｸUB" panose="020B0900000000000000" pitchFamily="50" charset="-128"/>
                <a:ea typeface="HGP創英角ｺﾞｼｯｸUB" panose="020B0900000000000000" pitchFamily="50" charset="-128"/>
              </a:rPr>
              <a:t>エントリーシートの作成について</a:t>
            </a:r>
            <a:endParaRPr kumimoji="1" lang="ja-JP" altLang="en-US" sz="4800" dirty="0">
              <a:latin typeface="HGP創英角ｺﾞｼｯｸUB" panose="020B0900000000000000" pitchFamily="50" charset="-128"/>
              <a:ea typeface="HGP創英角ｺﾞｼｯｸUB" panose="020B0900000000000000" pitchFamily="50" charset="-128"/>
            </a:endParaRPr>
          </a:p>
        </p:txBody>
      </p:sp>
      <p:sp>
        <p:nvSpPr>
          <p:cNvPr id="13" name="テキスト ボックス 12">
            <a:extLst>
              <a:ext uri="{FF2B5EF4-FFF2-40B4-BE49-F238E27FC236}">
                <a16:creationId xmlns:a16="http://schemas.microsoft.com/office/drawing/2014/main" id="{908154CD-5A27-AB6B-6BD2-D75C77FAAA5E}"/>
              </a:ext>
            </a:extLst>
          </p:cNvPr>
          <p:cNvSpPr txBox="1"/>
          <p:nvPr/>
        </p:nvSpPr>
        <p:spPr>
          <a:xfrm>
            <a:off x="1852362" y="3025534"/>
            <a:ext cx="9395521" cy="1477328"/>
          </a:xfrm>
          <a:prstGeom prst="rect">
            <a:avLst/>
          </a:prstGeom>
          <a:noFill/>
        </p:spPr>
        <p:txBody>
          <a:bodyPr wrap="none" rtlCol="0">
            <a:spAutoFit/>
          </a:bodyPr>
          <a:lstStyle/>
          <a:p>
            <a:r>
              <a:rPr kumimoji="1" lang="ja-JP" altLang="en-US" dirty="0">
                <a:latin typeface="Meiryo UI" panose="020B0604030504040204" pitchFamily="50" charset="-128"/>
                <a:ea typeface="Meiryo UI" panose="020B0604030504040204" pitchFamily="50" charset="-128"/>
              </a:rPr>
              <a:t>作成上の注意</a:t>
            </a:r>
            <a:endParaRPr kumimoji="1"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lang="ja-JP" altLang="en-US" dirty="0">
                <a:latin typeface="Meiryo UI" panose="020B0604030504040204" pitchFamily="50" charset="-128"/>
                <a:ea typeface="Meiryo UI" panose="020B0604030504040204" pitchFamily="50" charset="-128"/>
              </a:rPr>
              <a:t>以下の例を参考に、</a:t>
            </a:r>
            <a:r>
              <a:rPr lang="en-US" altLang="ja-JP" dirty="0">
                <a:latin typeface="Meiryo UI" panose="020B0604030504040204" pitchFamily="50" charset="-128"/>
                <a:ea typeface="Meiryo UI" panose="020B0604030504040204" pitchFamily="50" charset="-128"/>
              </a:rPr>
              <a:t>Microsoft Power Point</a:t>
            </a:r>
            <a:r>
              <a:rPr lang="ja-JP" altLang="en-US" dirty="0">
                <a:latin typeface="Meiryo UI" panose="020B0604030504040204" pitchFamily="50" charset="-128"/>
                <a:ea typeface="Meiryo UI" panose="020B0604030504040204" pitchFamily="50" charset="-128"/>
              </a:rPr>
              <a:t>などを利用して作成してください。</a:t>
            </a:r>
            <a:endParaRPr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kumimoji="1" lang="ja-JP" altLang="en-US" dirty="0">
                <a:latin typeface="Meiryo UI" panose="020B0604030504040204" pitchFamily="50" charset="-128"/>
                <a:ea typeface="Meiryo UI" panose="020B0604030504040204" pitchFamily="50" charset="-128"/>
              </a:rPr>
              <a:t>画面サイズは横長で、１６：９（または</a:t>
            </a:r>
            <a:r>
              <a:rPr kumimoji="1" lang="en-US" altLang="ja-JP" dirty="0">
                <a:latin typeface="Meiryo UI" panose="020B0604030504040204" pitchFamily="50" charset="-128"/>
                <a:ea typeface="Meiryo UI" panose="020B0604030504040204" pitchFamily="50" charset="-128"/>
              </a:rPr>
              <a:t>A</a:t>
            </a:r>
            <a:r>
              <a:rPr kumimoji="1" lang="ja-JP" altLang="en-US" dirty="0">
                <a:latin typeface="Meiryo UI" panose="020B0604030504040204" pitchFamily="50" charset="-128"/>
                <a:ea typeface="Meiryo UI" panose="020B0604030504040204" pitchFamily="50" charset="-128"/>
              </a:rPr>
              <a:t>４横）の表示で見やすいようにしてください。</a:t>
            </a:r>
            <a:endParaRPr kumimoji="1"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lang="ja-JP" altLang="en-US" dirty="0">
                <a:latin typeface="Meiryo UI" panose="020B0604030504040204" pitchFamily="50" charset="-128"/>
                <a:ea typeface="Meiryo UI" panose="020B0604030504040204" pitchFamily="50" charset="-128"/>
              </a:rPr>
              <a:t>デザイン（ページの使い方）は自由ですが、ファイルの容量は</a:t>
            </a:r>
            <a:r>
              <a:rPr lang="en-US" altLang="ja-JP" dirty="0">
                <a:latin typeface="Meiryo UI" panose="020B0604030504040204" pitchFamily="50" charset="-128"/>
                <a:ea typeface="Meiryo UI" panose="020B0604030504040204" pitchFamily="50" charset="-128"/>
              </a:rPr>
              <a:t>10MB</a:t>
            </a:r>
            <a:r>
              <a:rPr lang="ja-JP" altLang="en-US" dirty="0">
                <a:latin typeface="Meiryo UI" panose="020B0604030504040204" pitchFamily="50" charset="-128"/>
                <a:ea typeface="Meiryo UI" panose="020B0604030504040204" pitchFamily="50" charset="-128"/>
              </a:rPr>
              <a:t>以下になるようにしてください。</a:t>
            </a:r>
            <a:endParaRPr lang="en-US" altLang="ja-JP" dirty="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u"/>
            </a:pPr>
            <a:r>
              <a:rPr lang="ja-JP" altLang="en-US" dirty="0">
                <a:latin typeface="Meiryo UI" panose="020B0604030504040204" pitchFamily="50" charset="-128"/>
                <a:ea typeface="Meiryo UI" panose="020B0604030504040204" pitchFamily="50" charset="-128"/>
              </a:rPr>
              <a:t>ファイル形式は</a:t>
            </a:r>
            <a:r>
              <a:rPr lang="en-US" altLang="ja-JP" dirty="0">
                <a:latin typeface="Meiryo UI" panose="020B0604030504040204" pitchFamily="50" charset="-128"/>
                <a:ea typeface="Meiryo UI" panose="020B0604030504040204" pitchFamily="50" charset="-128"/>
              </a:rPr>
              <a:t>PDF</a:t>
            </a:r>
            <a:r>
              <a:rPr lang="ja-JP" altLang="en-US" dirty="0">
                <a:latin typeface="Meiryo UI" panose="020B0604030504040204" pitchFamily="50" charset="-128"/>
                <a:ea typeface="Meiryo UI" panose="020B0604030504040204" pitchFamily="50" charset="-128"/>
              </a:rPr>
              <a:t>としてください。</a:t>
            </a:r>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6F7B40CD-4BC9-4A32-8CC9-474A844EA133}"/>
              </a:ext>
            </a:extLst>
          </p:cNvPr>
          <p:cNvSpPr>
            <a:spLocks noGrp="1"/>
          </p:cNvSpPr>
          <p:nvPr>
            <p:ph type="sldNum" sz="quarter" idx="12"/>
          </p:nvPr>
        </p:nvSpPr>
        <p:spPr>
          <a:xfrm>
            <a:off x="9448800" y="6492875"/>
            <a:ext cx="2743200" cy="365125"/>
          </a:xfrm>
        </p:spPr>
        <p:txBody>
          <a:bodyPr/>
          <a:lstStyle/>
          <a:p>
            <a:fld id="{51889FFA-6D37-44E3-827C-3966D8331A8F}" type="slidenum">
              <a:rPr kumimoji="1" lang="ja-JP" altLang="en-US" smtClean="0"/>
              <a:t>1</a:t>
            </a:fld>
            <a:endParaRPr kumimoji="1" lang="ja-JP" altLang="en-US"/>
          </a:p>
        </p:txBody>
      </p:sp>
      <p:sp>
        <p:nvSpPr>
          <p:cNvPr id="6" name="テキスト ボックス 5">
            <a:extLst>
              <a:ext uri="{FF2B5EF4-FFF2-40B4-BE49-F238E27FC236}">
                <a16:creationId xmlns:a16="http://schemas.microsoft.com/office/drawing/2014/main" id="{E7823D96-1E95-4CCA-9CB3-42A8E0426793}"/>
              </a:ext>
            </a:extLst>
          </p:cNvPr>
          <p:cNvSpPr txBox="1"/>
          <p:nvPr/>
        </p:nvSpPr>
        <p:spPr>
          <a:xfrm>
            <a:off x="1583637" y="4737960"/>
            <a:ext cx="3062057" cy="369332"/>
          </a:xfrm>
          <a:prstGeom prst="rect">
            <a:avLst/>
          </a:prstGeom>
          <a:noFill/>
        </p:spPr>
        <p:txBody>
          <a:bodyPr wrap="none" rtlCol="0">
            <a:spAutoFit/>
          </a:bodyPr>
          <a:lstStyle/>
          <a:p>
            <a:r>
              <a:rPr kumimoji="1" lang="ja-JP" altLang="en-US" b="1" dirty="0">
                <a:solidFill>
                  <a:srgbClr val="002060"/>
                </a:solidFill>
                <a:latin typeface="Meiryo UI" panose="020B0604030504040204" pitchFamily="50" charset="-128"/>
                <a:ea typeface="Meiryo UI" panose="020B0604030504040204" pitchFamily="50" charset="-128"/>
              </a:rPr>
              <a:t>取組のタイトル</a:t>
            </a:r>
            <a:r>
              <a:rPr kumimoji="1" lang="ja-JP" altLang="en-US" b="1" i="1" dirty="0">
                <a:solidFill>
                  <a:srgbClr val="002060"/>
                </a:solidFill>
                <a:latin typeface="Meiryo UI" panose="020B0604030504040204" pitchFamily="50" charset="-128"/>
                <a:ea typeface="Meiryo UI" panose="020B0604030504040204" pitchFamily="50" charset="-128"/>
              </a:rPr>
              <a:t>（</a:t>
            </a:r>
            <a:r>
              <a:rPr kumimoji="1" lang="en-US" altLang="ja-JP" b="1" dirty="0">
                <a:solidFill>
                  <a:srgbClr val="002060"/>
                </a:solidFill>
                <a:latin typeface="Meiryo UI" panose="020B0604030504040204" pitchFamily="50" charset="-128"/>
                <a:ea typeface="Meiryo UI" panose="020B0604030504040204" pitchFamily="50" charset="-128"/>
              </a:rPr>
              <a:t>50</a:t>
            </a:r>
            <a:r>
              <a:rPr kumimoji="1" lang="ja-JP" altLang="en-US" b="1" dirty="0">
                <a:solidFill>
                  <a:srgbClr val="002060"/>
                </a:solidFill>
                <a:latin typeface="Meiryo UI" panose="020B0604030504040204" pitchFamily="50" charset="-128"/>
                <a:ea typeface="Meiryo UI" panose="020B0604030504040204" pitchFamily="50" charset="-128"/>
              </a:rPr>
              <a:t>字以内</a:t>
            </a:r>
            <a:r>
              <a:rPr kumimoji="1" lang="ja-JP" altLang="en-US" b="1" i="1" dirty="0">
                <a:solidFill>
                  <a:srgbClr val="002060"/>
                </a:solidFill>
                <a:latin typeface="Meiryo UI" panose="020B0604030504040204" pitchFamily="50" charset="-128"/>
                <a:ea typeface="Meiryo UI" panose="020B0604030504040204" pitchFamily="50" charset="-128"/>
              </a:rPr>
              <a:t>）</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AC882D59-79C5-4583-B388-FF14B23C05E3}"/>
              </a:ext>
            </a:extLst>
          </p:cNvPr>
          <p:cNvSpPr txBox="1"/>
          <p:nvPr/>
        </p:nvSpPr>
        <p:spPr>
          <a:xfrm>
            <a:off x="1524001" y="5171943"/>
            <a:ext cx="3057247" cy="584775"/>
          </a:xfrm>
          <a:prstGeom prst="rect">
            <a:avLst/>
          </a:prstGeom>
          <a:noFill/>
        </p:spPr>
        <p:txBody>
          <a:bodyPr wrap="none" rtlCol="0">
            <a:spAutoFit/>
          </a:bodyPr>
          <a:lstStyle/>
          <a:p>
            <a:r>
              <a:rPr kumimoji="1" lang="ja-JP" altLang="en-US" sz="3200" dirty="0">
                <a:latin typeface="Meiryo UI" panose="020B0604030504040204" pitchFamily="50" charset="-128"/>
                <a:ea typeface="Meiryo UI" panose="020B0604030504040204" pitchFamily="50" charset="-128"/>
              </a:rPr>
              <a:t>○○○○○○○</a:t>
            </a:r>
          </a:p>
        </p:txBody>
      </p:sp>
      <p:sp>
        <p:nvSpPr>
          <p:cNvPr id="8" name="テキスト ボックス 7">
            <a:extLst>
              <a:ext uri="{FF2B5EF4-FFF2-40B4-BE49-F238E27FC236}">
                <a16:creationId xmlns:a16="http://schemas.microsoft.com/office/drawing/2014/main" id="{200B8B27-FDE8-4A5F-BB75-98A32B4DFD26}"/>
              </a:ext>
            </a:extLst>
          </p:cNvPr>
          <p:cNvSpPr txBox="1"/>
          <p:nvPr/>
        </p:nvSpPr>
        <p:spPr>
          <a:xfrm>
            <a:off x="8056602" y="4737960"/>
            <a:ext cx="1107996" cy="369332"/>
          </a:xfrm>
          <a:prstGeom prst="rect">
            <a:avLst/>
          </a:prstGeom>
          <a:noFill/>
        </p:spPr>
        <p:txBody>
          <a:bodyPr wrap="none" rtlCol="0">
            <a:spAutoFit/>
          </a:bodyPr>
          <a:lstStyle/>
          <a:p>
            <a:r>
              <a:rPr kumimoji="1" lang="ja-JP" altLang="en-US" b="1" dirty="0">
                <a:solidFill>
                  <a:srgbClr val="002060"/>
                </a:solidFill>
                <a:latin typeface="Meiryo UI" panose="020B0604030504040204" pitchFamily="50" charset="-128"/>
                <a:ea typeface="Meiryo UI" panose="020B0604030504040204" pitchFamily="50" charset="-128"/>
              </a:rPr>
              <a:t>事業者名</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E8928CD9-7C63-474F-BD04-7084262FD387}"/>
              </a:ext>
            </a:extLst>
          </p:cNvPr>
          <p:cNvSpPr txBox="1"/>
          <p:nvPr/>
        </p:nvSpPr>
        <p:spPr>
          <a:xfrm>
            <a:off x="7544389" y="5256240"/>
            <a:ext cx="2339102" cy="461665"/>
          </a:xfrm>
          <a:prstGeom prst="rect">
            <a:avLst/>
          </a:prstGeom>
          <a:noFill/>
        </p:spPr>
        <p:txBody>
          <a:bodyPr wrap="none" rtlCol="0">
            <a:spAutoFit/>
          </a:bodyPr>
          <a:lstStyle/>
          <a:p>
            <a:r>
              <a:rPr kumimoji="1" lang="ja-JP" altLang="en-US" sz="2400" dirty="0">
                <a:latin typeface="Meiryo UI" panose="020B0604030504040204" pitchFamily="50" charset="-128"/>
                <a:ea typeface="Meiryo UI" panose="020B0604030504040204" pitchFamily="50" charset="-128"/>
              </a:rPr>
              <a:t>○○○○○○○</a:t>
            </a:r>
          </a:p>
        </p:txBody>
      </p:sp>
      <p:sp>
        <p:nvSpPr>
          <p:cNvPr id="2" name="テキスト ボックス 1">
            <a:extLst>
              <a:ext uri="{FF2B5EF4-FFF2-40B4-BE49-F238E27FC236}">
                <a16:creationId xmlns:a16="http://schemas.microsoft.com/office/drawing/2014/main" id="{CDB6A475-BD8C-BA4A-8362-E02E4B53D6D5}"/>
              </a:ext>
            </a:extLst>
          </p:cNvPr>
          <p:cNvSpPr txBox="1"/>
          <p:nvPr/>
        </p:nvSpPr>
        <p:spPr>
          <a:xfrm>
            <a:off x="1613207" y="5784650"/>
            <a:ext cx="3238387" cy="369332"/>
          </a:xfrm>
          <a:prstGeom prst="rect">
            <a:avLst/>
          </a:prstGeom>
          <a:noFill/>
        </p:spPr>
        <p:txBody>
          <a:bodyPr wrap="none" rtlCol="0">
            <a:spAutoFit/>
          </a:bodyPr>
          <a:lstStyle/>
          <a:p>
            <a:r>
              <a:rPr kumimoji="1" lang="ja-JP" altLang="en-US" b="1" dirty="0">
                <a:solidFill>
                  <a:srgbClr val="002060"/>
                </a:solidFill>
                <a:latin typeface="Meiryo UI" panose="020B0604030504040204" pitchFamily="50" charset="-128"/>
                <a:ea typeface="Meiryo UI" panose="020B0604030504040204" pitchFamily="50" charset="-128"/>
              </a:rPr>
              <a:t>取組を行った工事名又は業務名</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159E6876-3A9E-EFC1-3DFA-8577DA97869D}"/>
              </a:ext>
            </a:extLst>
          </p:cNvPr>
          <p:cNvSpPr txBox="1"/>
          <p:nvPr/>
        </p:nvSpPr>
        <p:spPr>
          <a:xfrm>
            <a:off x="1553571" y="6218633"/>
            <a:ext cx="3057247" cy="584775"/>
          </a:xfrm>
          <a:prstGeom prst="rect">
            <a:avLst/>
          </a:prstGeom>
          <a:noFill/>
        </p:spPr>
        <p:txBody>
          <a:bodyPr wrap="none" rtlCol="0">
            <a:spAutoFit/>
          </a:bodyPr>
          <a:lstStyle/>
          <a:p>
            <a:r>
              <a:rPr kumimoji="1" lang="ja-JP" altLang="en-US" sz="3200" dirty="0">
                <a:latin typeface="Meiryo UI" panose="020B0604030504040204" pitchFamily="50" charset="-128"/>
                <a:ea typeface="Meiryo UI" panose="020B0604030504040204" pitchFamily="50" charset="-128"/>
              </a:rPr>
              <a:t>○○○○○○○</a:t>
            </a:r>
          </a:p>
        </p:txBody>
      </p:sp>
      <p:sp>
        <p:nvSpPr>
          <p:cNvPr id="5" name="テキスト ボックス 4">
            <a:extLst>
              <a:ext uri="{FF2B5EF4-FFF2-40B4-BE49-F238E27FC236}">
                <a16:creationId xmlns:a16="http://schemas.microsoft.com/office/drawing/2014/main" id="{A11BB32A-6CDB-57B2-6052-CDEFADF61C19}"/>
              </a:ext>
            </a:extLst>
          </p:cNvPr>
          <p:cNvSpPr txBox="1"/>
          <p:nvPr/>
        </p:nvSpPr>
        <p:spPr>
          <a:xfrm>
            <a:off x="8086172" y="5784650"/>
            <a:ext cx="1338828" cy="369332"/>
          </a:xfrm>
          <a:prstGeom prst="rect">
            <a:avLst/>
          </a:prstGeom>
          <a:noFill/>
        </p:spPr>
        <p:txBody>
          <a:bodyPr wrap="none" rtlCol="0">
            <a:spAutoFit/>
          </a:bodyPr>
          <a:lstStyle/>
          <a:p>
            <a:r>
              <a:rPr kumimoji="1" lang="ja-JP" altLang="en-US" b="1" dirty="0">
                <a:solidFill>
                  <a:srgbClr val="002060"/>
                </a:solidFill>
                <a:latin typeface="Meiryo UI" panose="020B0604030504040204" pitchFamily="50" charset="-128"/>
                <a:ea typeface="Meiryo UI" panose="020B0604030504040204" pitchFamily="50" charset="-128"/>
              </a:rPr>
              <a:t>発注機関名</a:t>
            </a:r>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50FD6EA7-C51A-7A46-23F1-77F6A28C611F}"/>
              </a:ext>
            </a:extLst>
          </p:cNvPr>
          <p:cNvSpPr txBox="1"/>
          <p:nvPr/>
        </p:nvSpPr>
        <p:spPr>
          <a:xfrm>
            <a:off x="7573959" y="6248338"/>
            <a:ext cx="2339102" cy="461665"/>
          </a:xfrm>
          <a:prstGeom prst="rect">
            <a:avLst/>
          </a:prstGeom>
          <a:noFill/>
        </p:spPr>
        <p:txBody>
          <a:bodyPr wrap="none" rtlCol="0">
            <a:spAutoFit/>
          </a:bodyPr>
          <a:lstStyle/>
          <a:p>
            <a:r>
              <a:rPr kumimoji="1" lang="ja-JP" altLang="en-US" sz="2400" dirty="0">
                <a:latin typeface="Meiryo UI" panose="020B0604030504040204" pitchFamily="50" charset="-128"/>
                <a:ea typeface="Meiryo UI" panose="020B0604030504040204" pitchFamily="50" charset="-128"/>
              </a:rPr>
              <a:t>○○○○○○○</a:t>
            </a:r>
          </a:p>
        </p:txBody>
      </p:sp>
    </p:spTree>
    <p:extLst>
      <p:ext uri="{BB962C8B-B14F-4D97-AF65-F5344CB8AC3E}">
        <p14:creationId xmlns:p14="http://schemas.microsoft.com/office/powerpoint/2010/main" val="70557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8DDDA-6336-8603-779C-71AAA72ABF56}"/>
            </a:ext>
          </a:extLst>
        </p:cNvPr>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66F70787-EB77-A927-377C-F5F0C28D9679}"/>
              </a:ext>
            </a:extLst>
          </p:cNvPr>
          <p:cNvGrpSpPr>
            <a:grpSpLocks noGrp="1" noUngrp="1" noRot="1" noMove="1" noResize="1"/>
          </p:cNvGrpSpPr>
          <p:nvPr/>
        </p:nvGrpSpPr>
        <p:grpSpPr>
          <a:xfrm>
            <a:off x="0" y="71474"/>
            <a:ext cx="12192000" cy="520974"/>
            <a:chOff x="0" y="106310"/>
            <a:chExt cx="12192000" cy="520974"/>
          </a:xfrm>
        </p:grpSpPr>
        <p:cxnSp>
          <p:nvCxnSpPr>
            <p:cNvPr id="13" name="直線コネクタ 12">
              <a:extLst>
                <a:ext uri="{FF2B5EF4-FFF2-40B4-BE49-F238E27FC236}">
                  <a16:creationId xmlns:a16="http://schemas.microsoft.com/office/drawing/2014/main" id="{F36B3F2F-4C02-F0A8-17FC-AE82511B9235}"/>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4" name="図 13">
              <a:extLst>
                <a:ext uri="{FF2B5EF4-FFF2-40B4-BE49-F238E27FC236}">
                  <a16:creationId xmlns:a16="http://schemas.microsoft.com/office/drawing/2014/main" id="{AB1BC1E9-C83B-7022-73A4-F597AD9AE59C}"/>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6" name="スライド番号プレースホルダー 5">
            <a:extLst>
              <a:ext uri="{FF2B5EF4-FFF2-40B4-BE49-F238E27FC236}">
                <a16:creationId xmlns:a16="http://schemas.microsoft.com/office/drawing/2014/main" id="{66CEF569-AA01-4183-5EFB-9DD22D4BAD34}"/>
              </a:ext>
            </a:extLst>
          </p:cNvPr>
          <p:cNvSpPr>
            <a:spLocks noGrp="1"/>
          </p:cNvSpPr>
          <p:nvPr>
            <p:ph type="sldNum" sz="quarter" idx="12"/>
          </p:nvPr>
        </p:nvSpPr>
        <p:spPr/>
        <p:txBody>
          <a:bodyPr/>
          <a:lstStyle/>
          <a:p>
            <a:fld id="{51889FFA-6D37-44E3-827C-3966D8331A8F}" type="slidenum">
              <a:rPr kumimoji="1" lang="ja-JP" altLang="en-US" smtClean="0"/>
              <a:t>2</a:t>
            </a:fld>
            <a:endParaRPr kumimoji="1" lang="ja-JP" altLang="en-US"/>
          </a:p>
        </p:txBody>
      </p:sp>
      <p:sp>
        <p:nvSpPr>
          <p:cNvPr id="4" name="テキスト ボックス 1">
            <a:extLst>
              <a:ext uri="{FF2B5EF4-FFF2-40B4-BE49-F238E27FC236}">
                <a16:creationId xmlns:a16="http://schemas.microsoft.com/office/drawing/2014/main" id="{C98325B0-D345-EB45-9C59-B75C8648F89E}"/>
              </a:ext>
            </a:extLst>
          </p:cNvPr>
          <p:cNvSpPr txBox="1"/>
          <p:nvPr/>
        </p:nvSpPr>
        <p:spPr>
          <a:xfrm>
            <a:off x="619913" y="72788"/>
            <a:ext cx="5362365" cy="369332"/>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b="1" i="1" dirty="0">
                <a:solidFill>
                  <a:srgbClr val="002060"/>
                </a:solidFill>
                <a:latin typeface="Meiryo UI" panose="020B0604030504040204" pitchFamily="50" charset="-128"/>
                <a:ea typeface="Meiryo UI" panose="020B0604030504040204" pitchFamily="50" charset="-128"/>
              </a:rPr>
              <a:t>会社概要（</a:t>
            </a:r>
            <a:r>
              <a:rPr lang="ja-JP" altLang="en-US" b="1" i="1" dirty="0">
                <a:solidFill>
                  <a:srgbClr val="002060"/>
                </a:solidFill>
                <a:latin typeface="Meiryo UI" panose="020B0604030504040204" pitchFamily="50" charset="-128"/>
                <a:ea typeface="Meiryo UI" panose="020B0604030504040204" pitchFamily="50" charset="-128"/>
              </a:rPr>
              <a:t>ウェブサイトに公開する可能性があります</a:t>
            </a:r>
            <a:r>
              <a:rPr kumimoji="1" lang="ja-JP" altLang="en-US" b="1" i="1" dirty="0">
                <a:solidFill>
                  <a:srgbClr val="002060"/>
                </a:solidFill>
                <a:latin typeface="Meiryo UI" panose="020B0604030504040204" pitchFamily="50" charset="-128"/>
                <a:ea typeface="Meiryo UI" panose="020B0604030504040204" pitchFamily="50" charset="-128"/>
              </a:rPr>
              <a:t>）</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8EB16D9A-74B0-227E-6FB9-75751B07BD35}"/>
              </a:ext>
            </a:extLst>
          </p:cNvPr>
          <p:cNvSpPr txBox="1"/>
          <p:nvPr/>
        </p:nvSpPr>
        <p:spPr>
          <a:xfrm>
            <a:off x="619913" y="881228"/>
            <a:ext cx="8611653" cy="2308324"/>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会社概要</a:t>
            </a:r>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（テキスト、図、画像利用可。会社概要・事業内容含めて１スライド以内。）</a:t>
            </a:r>
            <a:endParaRPr lang="en-US" altLang="ja-JP" b="1" dirty="0">
              <a:solidFill>
                <a:srgbClr val="002060"/>
              </a:solidFill>
              <a:latin typeface="Meiryo UI" panose="020B0604030504040204" pitchFamily="50" charset="-128"/>
              <a:ea typeface="Meiryo UI" panose="020B0604030504040204" pitchFamily="50" charset="-128"/>
            </a:endParaRPr>
          </a:p>
          <a:p>
            <a:r>
              <a:rPr kumimoji="1" lang="ja-JP" altLang="en-US" b="1" dirty="0">
                <a:solidFill>
                  <a:srgbClr val="002060"/>
                </a:solidFill>
                <a:latin typeface="Meiryo UI" panose="020B0604030504040204" pitchFamily="50" charset="-128"/>
                <a:ea typeface="Meiryo UI" panose="020B0604030504040204" pitchFamily="50" charset="-128"/>
              </a:rPr>
              <a:t>　</a:t>
            </a:r>
            <a:endParaRPr kumimoji="1"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　</a:t>
            </a:r>
            <a:r>
              <a:rPr lang="en-US" altLang="ja-JP" b="1" dirty="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記載例</a:t>
            </a:r>
            <a:r>
              <a:rPr lang="en-US" altLang="ja-JP" b="1" dirty="0">
                <a:latin typeface="Meiryo UI" panose="020B0604030504040204" pitchFamily="50" charset="-128"/>
                <a:ea typeface="Meiryo UI" panose="020B0604030504040204" pitchFamily="50" charset="-128"/>
              </a:rPr>
              <a:t>】</a:t>
            </a:r>
          </a:p>
          <a:p>
            <a:r>
              <a:rPr kumimoji="1" lang="ja-JP" altLang="en-US" b="1" dirty="0">
                <a:latin typeface="Meiryo UI" panose="020B0604030504040204" pitchFamily="50" charset="-128"/>
                <a:ea typeface="Meiryo UI" panose="020B0604030504040204" pitchFamily="50" charset="-128"/>
              </a:rPr>
              <a:t>　◆事業者名：</a:t>
            </a:r>
            <a:endParaRPr kumimoji="1"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　◆設立年月日：</a:t>
            </a:r>
            <a:endParaRPr lang="en-US" altLang="ja-JP" b="1" dirty="0">
              <a:latin typeface="Meiryo UI" panose="020B0604030504040204" pitchFamily="50" charset="-128"/>
              <a:ea typeface="Meiryo UI" panose="020B0604030504040204" pitchFamily="50" charset="-128"/>
            </a:endParaRPr>
          </a:p>
          <a:p>
            <a:r>
              <a:rPr kumimoji="1" lang="ja-JP" altLang="en-US" b="1" dirty="0">
                <a:latin typeface="Meiryo UI" panose="020B0604030504040204" pitchFamily="50" charset="-128"/>
                <a:ea typeface="Meiryo UI" panose="020B0604030504040204" pitchFamily="50" charset="-128"/>
              </a:rPr>
              <a:t>　◆所在地：</a:t>
            </a:r>
            <a:endParaRPr kumimoji="1"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　◆従業員数：　等</a:t>
            </a:r>
            <a:endParaRPr kumimoji="1" lang="en-US" altLang="ja-JP" b="1" dirty="0">
              <a:latin typeface="Meiryo UI" panose="020B0604030504040204" pitchFamily="50" charset="-128"/>
              <a:ea typeface="Meiryo UI" panose="020B0604030504040204" pitchFamily="50" charset="-128"/>
            </a:endParaRPr>
          </a:p>
          <a:p>
            <a:endParaRPr kumimoji="1" lang="en-US" altLang="ja-JP" b="1" dirty="0">
              <a:solidFill>
                <a:srgbClr val="002060"/>
              </a:solidFill>
              <a:latin typeface="Meiryo UI" panose="020B0604030504040204" pitchFamily="50" charset="-128"/>
              <a:ea typeface="Meiryo UI" panose="020B0604030504040204" pitchFamily="50" charset="-128"/>
            </a:endParaRPr>
          </a:p>
        </p:txBody>
      </p:sp>
      <p:sp>
        <p:nvSpPr>
          <p:cNvPr id="7" name="テキスト ボックス 2">
            <a:extLst>
              <a:ext uri="{FF2B5EF4-FFF2-40B4-BE49-F238E27FC236}">
                <a16:creationId xmlns:a16="http://schemas.microsoft.com/office/drawing/2014/main" id="{495E56AF-F4E0-977B-1B78-8D27A2BE463D}"/>
              </a:ext>
            </a:extLst>
          </p:cNvPr>
          <p:cNvSpPr txBox="1"/>
          <p:nvPr/>
        </p:nvSpPr>
        <p:spPr>
          <a:xfrm>
            <a:off x="743159" y="3010880"/>
            <a:ext cx="10828928" cy="2862322"/>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b="1" dirty="0">
                <a:solidFill>
                  <a:srgbClr val="002060"/>
                </a:solidFill>
                <a:latin typeface="Meiryo UI" panose="020B0604030504040204" pitchFamily="50" charset="-128"/>
                <a:ea typeface="Meiryo UI" panose="020B0604030504040204" pitchFamily="50" charset="-128"/>
              </a:rPr>
              <a:t>【</a:t>
            </a:r>
            <a:r>
              <a:rPr lang="ja-JP" altLang="en-US" b="1" dirty="0">
                <a:solidFill>
                  <a:srgbClr val="002060"/>
                </a:solidFill>
                <a:latin typeface="Meiryo UI" panose="020B0604030504040204" pitchFamily="50" charset="-128"/>
                <a:ea typeface="Meiryo UI" panose="020B0604030504040204" pitchFamily="50" charset="-128"/>
              </a:rPr>
              <a:t>事業内容</a:t>
            </a:r>
            <a:r>
              <a:rPr lang="en-US" altLang="ja-JP" b="1" dirty="0">
                <a:solidFill>
                  <a:srgbClr val="002060"/>
                </a:solidFill>
                <a:latin typeface="Meiryo UI" panose="020B0604030504040204" pitchFamily="50" charset="-128"/>
                <a:ea typeface="Meiryo UI" panose="020B0604030504040204" pitchFamily="50" charset="-128"/>
              </a:rPr>
              <a:t>】</a:t>
            </a:r>
          </a:p>
          <a:p>
            <a:r>
              <a:rPr lang="ja-JP" altLang="en-US" b="1" dirty="0">
                <a:latin typeface="Meiryo UI" panose="020B0604030504040204" pitchFamily="50" charset="-128"/>
                <a:ea typeface="Meiryo UI" panose="020B0604030504040204" pitchFamily="50" charset="-128"/>
              </a:rPr>
              <a:t>（事業の業種、経営方針、</a:t>
            </a:r>
            <a:r>
              <a:rPr lang="en-US" altLang="ja-JP" b="1" dirty="0">
                <a:latin typeface="Meiryo UI" panose="020B0604030504040204" pitchFamily="50" charset="-128"/>
                <a:ea typeface="Meiryo UI" panose="020B0604030504040204" pitchFamily="50" charset="-128"/>
              </a:rPr>
              <a:t>DX</a:t>
            </a:r>
            <a:r>
              <a:rPr lang="ja-JP" altLang="en-US" b="1" dirty="0">
                <a:latin typeface="Meiryo UI" panose="020B0604030504040204" pitchFamily="50" charset="-128"/>
                <a:ea typeface="Meiryo UI" panose="020B0604030504040204" pitchFamily="50" charset="-128"/>
              </a:rPr>
              <a:t>への取組姿勢等を記載してください）</a:t>
            </a:r>
            <a:endParaRPr lang="en-US" altLang="ja-JP" b="1" dirty="0">
              <a:latin typeface="Meiryo UI" panose="020B0604030504040204" pitchFamily="50" charset="-128"/>
              <a:ea typeface="Meiryo UI" panose="020B0604030504040204" pitchFamily="50" charset="-128"/>
            </a:endParaRPr>
          </a:p>
          <a:p>
            <a:endParaRPr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a:t>
            </a:r>
            <a:r>
              <a:rPr lang="ja-JP" altLang="en-US" dirty="0">
                <a:latin typeface="Meiryo UI" panose="020B0604030504040204" pitchFamily="50" charset="-128"/>
                <a:ea typeface="Meiryo UI" panose="020B0604030504040204" pitchFamily="50" charset="-128"/>
              </a:rPr>
              <a:t>記載例</a:t>
            </a:r>
            <a:r>
              <a:rPr lang="en-US" altLang="ja-JP" dirty="0">
                <a:latin typeface="Meiryo UI" panose="020B0604030504040204" pitchFamily="50" charset="-128"/>
                <a:ea typeface="Meiryo UI" panose="020B0604030504040204" pitchFamily="50" charset="-128"/>
              </a:rPr>
              <a:t>】</a:t>
            </a:r>
          </a:p>
          <a:p>
            <a:r>
              <a:rPr lang="ja-JP" altLang="en-US" dirty="0">
                <a:latin typeface="Meiryo UI" panose="020B0604030504040204" pitchFamily="50" charset="-128"/>
                <a:ea typeface="Meiryo UI" panose="020B0604030504040204" pitchFamily="50" charset="-128"/>
              </a:rPr>
              <a:t>　当社は、埼玉県内を中心に公共土木工事を担う企業として地域のインフラ整備に取り組み、安定した施工と品質の確保を経営の基本としている。</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限られた人員体制の中で持続的に事業を継続していくため、近年は</a:t>
            </a:r>
            <a:r>
              <a:rPr lang="en-US" altLang="ja-JP" dirty="0">
                <a:latin typeface="Meiryo UI" panose="020B0604030504040204" pitchFamily="50" charset="-128"/>
                <a:ea typeface="Meiryo UI" panose="020B0604030504040204" pitchFamily="50" charset="-128"/>
              </a:rPr>
              <a:t>ICT</a:t>
            </a:r>
            <a:r>
              <a:rPr lang="ja-JP" altLang="en-US" dirty="0">
                <a:latin typeface="Meiryo UI" panose="020B0604030504040204" pitchFamily="50" charset="-128"/>
                <a:ea typeface="Meiryo UI" panose="020B0604030504040204" pitchFamily="50" charset="-128"/>
              </a:rPr>
              <a:t>活用工事や施工管理のデジタル化など、現場負担の軽減につながる</a:t>
            </a:r>
            <a:r>
              <a:rPr lang="en-US" altLang="ja-JP" dirty="0">
                <a:latin typeface="Meiryo UI" panose="020B0604030504040204" pitchFamily="50" charset="-128"/>
                <a:ea typeface="Meiryo UI" panose="020B0604030504040204" pitchFamily="50" charset="-128"/>
              </a:rPr>
              <a:t>DX</a:t>
            </a:r>
            <a:r>
              <a:rPr lang="ja-JP" altLang="en-US" dirty="0">
                <a:latin typeface="Meiryo UI" panose="020B0604030504040204" pitchFamily="50" charset="-128"/>
                <a:ea typeface="Meiryo UI" panose="020B0604030504040204" pitchFamily="50" charset="-128"/>
              </a:rPr>
              <a:t>を経営上の重要な取組として位置付けている。</a:t>
            </a:r>
            <a:endParaRPr lang="en-US" altLang="ja-JP" dirty="0">
              <a:latin typeface="Meiryo UI" panose="020B0604030504040204" pitchFamily="50" charset="-128"/>
              <a:ea typeface="Meiryo UI" panose="020B0604030504040204" pitchFamily="50" charset="-128"/>
            </a:endParaRPr>
          </a:p>
          <a:p>
            <a:r>
              <a:rPr lang="ja-JP" altLang="en-US" dirty="0">
                <a:latin typeface="Meiryo UI" panose="020B0604030504040204" pitchFamily="50" charset="-128"/>
                <a:ea typeface="Meiryo UI" panose="020B0604030504040204" pitchFamily="50" charset="-128"/>
              </a:rPr>
              <a:t>　</a:t>
            </a:r>
            <a:r>
              <a:rPr lang="en-US" altLang="ja-JP" dirty="0">
                <a:latin typeface="Meiryo UI" panose="020B0604030504040204" pitchFamily="50" charset="-128"/>
                <a:ea typeface="Meiryo UI" panose="020B0604030504040204" pitchFamily="50" charset="-128"/>
              </a:rPr>
              <a:t>DX</a:t>
            </a:r>
            <a:r>
              <a:rPr lang="ja-JP" altLang="en-US" dirty="0">
                <a:latin typeface="Meiryo UI" panose="020B0604030504040204" pitchFamily="50" charset="-128"/>
                <a:ea typeface="Meiryo UI" panose="020B0604030504040204" pitchFamily="50" charset="-128"/>
              </a:rPr>
              <a:t>の導入にあたっては、外注に頼るのではなく自社技術者が活用できる体制づくりを重視し、若手技術者の育成と生産性向上の両立を図りながら、将来にわたり地域の建設業を支える企業であり続けることを目指している。</a:t>
            </a:r>
            <a:endParaRPr lang="en-US" altLang="ja-JP"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70146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E65F8BF-C63F-577F-AFA0-438CF2F6F289}"/>
              </a:ext>
            </a:extLst>
          </p:cNvPr>
          <p:cNvSpPr txBox="1"/>
          <p:nvPr/>
        </p:nvSpPr>
        <p:spPr>
          <a:xfrm>
            <a:off x="591128" y="106701"/>
            <a:ext cx="4434227"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取組の概要（</a:t>
            </a:r>
            <a:r>
              <a:rPr lang="ja-JP" altLang="en-US" b="1" i="1" dirty="0">
                <a:solidFill>
                  <a:srgbClr val="002060"/>
                </a:solidFill>
                <a:latin typeface="Meiryo UI" panose="020B0604030504040204" pitchFamily="50" charset="-128"/>
                <a:ea typeface="Meiryo UI" panose="020B0604030504040204" pitchFamily="50" charset="-128"/>
              </a:rPr>
              <a:t>ウェブサイトに公開予定あり</a:t>
            </a:r>
            <a:r>
              <a:rPr kumimoji="1" lang="ja-JP" altLang="en-US" b="1" i="1" dirty="0">
                <a:solidFill>
                  <a:srgbClr val="002060"/>
                </a:solidFill>
                <a:latin typeface="Meiryo UI" panose="020B0604030504040204" pitchFamily="50" charset="-128"/>
                <a:ea typeface="Meiryo UI" panose="020B0604030504040204" pitchFamily="50" charset="-128"/>
              </a:rPr>
              <a:t>）</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3A7C18D5-9341-5E8C-ED39-A90F6F8EB753}"/>
              </a:ext>
            </a:extLst>
          </p:cNvPr>
          <p:cNvSpPr txBox="1"/>
          <p:nvPr/>
        </p:nvSpPr>
        <p:spPr>
          <a:xfrm>
            <a:off x="849746" y="1145308"/>
            <a:ext cx="6907212" cy="646331"/>
          </a:xfrm>
          <a:prstGeom prst="rect">
            <a:avLst/>
          </a:prstGeom>
          <a:noFill/>
        </p:spPr>
        <p:txBody>
          <a:bodyPr wrap="none" rtlCol="0">
            <a:spAutoFit/>
          </a:bodyPr>
          <a:lstStyle/>
          <a:p>
            <a:r>
              <a:rPr lang="ja-JP" altLang="en-US" b="1" dirty="0">
                <a:latin typeface="Meiryo UI" panose="020B0604030504040204" pitchFamily="50" charset="-128"/>
                <a:ea typeface="Meiryo UI" panose="020B0604030504040204" pitchFamily="50" charset="-128"/>
              </a:rPr>
              <a:t>インフラ</a:t>
            </a:r>
            <a:r>
              <a:rPr lang="en-US" altLang="ja-JP" b="1" dirty="0">
                <a:latin typeface="Meiryo UI" panose="020B0604030504040204" pitchFamily="50" charset="-128"/>
                <a:ea typeface="Meiryo UI" panose="020B0604030504040204" pitchFamily="50" charset="-128"/>
              </a:rPr>
              <a:t>DX</a:t>
            </a:r>
            <a:r>
              <a:rPr lang="ja-JP" altLang="en-US" b="1" dirty="0">
                <a:latin typeface="Meiryo UI" panose="020B0604030504040204" pitchFamily="50" charset="-128"/>
                <a:ea typeface="Meiryo UI" panose="020B0604030504040204" pitchFamily="50" charset="-128"/>
              </a:rPr>
              <a:t>について取り組んだ内容の全体像を簡潔に要約してください。</a:t>
            </a:r>
            <a:endParaRPr lang="en-US" altLang="ja-JP" b="1" dirty="0">
              <a:latin typeface="Meiryo UI" panose="020B0604030504040204" pitchFamily="50" charset="-128"/>
              <a:ea typeface="Meiryo UI" panose="020B0604030504040204" pitchFamily="50" charset="-128"/>
            </a:endParaRPr>
          </a:p>
          <a:p>
            <a:r>
              <a:rPr lang="ja-JP" altLang="en-US" b="1" dirty="0">
                <a:latin typeface="Meiryo UI" panose="020B0604030504040204" pitchFamily="50" charset="-128"/>
                <a:ea typeface="Meiryo UI" panose="020B0604030504040204" pitchFamily="50" charset="-128"/>
              </a:rPr>
              <a:t>（</a:t>
            </a:r>
            <a:r>
              <a:rPr lang="en-US" altLang="ja-JP" b="1" dirty="0">
                <a:latin typeface="Meiryo UI" panose="020B0604030504040204" pitchFamily="50" charset="-128"/>
                <a:ea typeface="Meiryo UI" panose="020B0604030504040204" pitchFamily="50" charset="-128"/>
              </a:rPr>
              <a:t>200</a:t>
            </a:r>
            <a:r>
              <a:rPr lang="ja-JP" altLang="en-US" b="1" dirty="0">
                <a:latin typeface="Meiryo UI" panose="020B0604030504040204" pitchFamily="50" charset="-128"/>
                <a:ea typeface="Meiryo UI" panose="020B0604030504040204" pitchFamily="50" charset="-128"/>
              </a:rPr>
              <a:t>～</a:t>
            </a:r>
            <a:r>
              <a:rPr lang="en-US" altLang="ja-JP" b="1" dirty="0">
                <a:latin typeface="Meiryo UI" panose="020B0604030504040204" pitchFamily="50" charset="-128"/>
                <a:ea typeface="Meiryo UI" panose="020B0604030504040204" pitchFamily="50" charset="-128"/>
              </a:rPr>
              <a:t>400</a:t>
            </a:r>
            <a:r>
              <a:rPr lang="ja-JP" altLang="en-US" b="1" dirty="0">
                <a:latin typeface="Meiryo UI" panose="020B0604030504040204" pitchFamily="50" charset="-128"/>
                <a:ea typeface="Meiryo UI" panose="020B0604030504040204" pitchFamily="50" charset="-128"/>
              </a:rPr>
              <a:t>字、テキストのみ）</a:t>
            </a:r>
            <a:endParaRPr kumimoji="1" lang="en-US" altLang="ja-JP" b="1" dirty="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A0AD1588-14DC-BE68-98AC-EAED7473A16E}"/>
              </a:ext>
            </a:extLst>
          </p:cNvPr>
          <p:cNvSpPr txBox="1"/>
          <p:nvPr/>
        </p:nvSpPr>
        <p:spPr>
          <a:xfrm>
            <a:off x="736535" y="2689569"/>
            <a:ext cx="11099331" cy="1569660"/>
          </a:xfrm>
          <a:prstGeom prst="rect">
            <a:avLst/>
          </a:prstGeom>
          <a:noFill/>
        </p:spPr>
        <p:txBody>
          <a:bodyPr wrap="square" rtlCol="0">
            <a:spAutoFit/>
          </a:bodyPr>
          <a:lstStyle/>
          <a:p>
            <a:r>
              <a:rPr kumimoji="1"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記載</a:t>
            </a:r>
            <a:r>
              <a:rPr kumimoji="1" lang="ja-JP" altLang="en-US" sz="1600" dirty="0">
                <a:latin typeface="Meiryo UI" panose="020B0604030504040204" pitchFamily="50" charset="-128"/>
                <a:ea typeface="Meiryo UI" panose="020B0604030504040204" pitchFamily="50" charset="-128"/>
              </a:rPr>
              <a:t>例</a:t>
            </a:r>
            <a:r>
              <a:rPr kumimoji="1" lang="en-US" altLang="ja-JP" sz="1600" dirty="0">
                <a:latin typeface="Meiryo UI" panose="020B0604030504040204" pitchFamily="50" charset="-128"/>
                <a:ea typeface="Meiryo UI" panose="020B0604030504040204" pitchFamily="50" charset="-128"/>
              </a:rPr>
              <a:t>】</a:t>
            </a:r>
          </a:p>
          <a:p>
            <a:pPr marL="93663" indent="-93663"/>
            <a:r>
              <a:rPr kumimoji="1" lang="ja-JP" altLang="en-US" sz="1600" dirty="0">
                <a:latin typeface="Meiryo UI" panose="020B0604030504040204" pitchFamily="50" charset="-128"/>
                <a:ea typeface="Meiryo UI" panose="020B0604030504040204" pitchFamily="50" charset="-128"/>
              </a:rPr>
              <a:t>・アナログ中心の施工管理から</a:t>
            </a:r>
            <a:r>
              <a:rPr kumimoji="1" lang="en-US" altLang="ja-JP" sz="1600" dirty="0">
                <a:latin typeface="Meiryo UI" panose="020B0604030504040204" pitchFamily="50" charset="-128"/>
                <a:ea typeface="Meiryo UI" panose="020B0604030504040204" pitchFamily="50" charset="-128"/>
              </a:rPr>
              <a:t>ICT</a:t>
            </a:r>
            <a:r>
              <a:rPr kumimoji="1" lang="ja-JP" altLang="en-US" sz="1600" dirty="0">
                <a:latin typeface="Meiryo UI" panose="020B0604030504040204" pitchFamily="50" charset="-128"/>
                <a:ea typeface="Meiryo UI" panose="020B0604030504040204" pitchFamily="50" charset="-128"/>
              </a:rPr>
              <a:t>施工へ転換。施工の見える化と省力化を実現。</a:t>
            </a:r>
            <a:endParaRPr kumimoji="1" lang="en-US" altLang="ja-JP" sz="1600" dirty="0">
              <a:latin typeface="Meiryo UI" panose="020B0604030504040204" pitchFamily="50" charset="-128"/>
              <a:ea typeface="Meiryo UI" panose="020B0604030504040204" pitchFamily="50" charset="-128"/>
            </a:endParaRPr>
          </a:p>
          <a:p>
            <a:pPr marL="93663" indent="-93663"/>
            <a:r>
              <a:rPr lang="ja-JP" altLang="en-US" sz="1600" dirty="0">
                <a:latin typeface="Meiryo UI" panose="020B0604030504040204" pitchFamily="50" charset="-128"/>
                <a:ea typeface="Meiryo UI" panose="020B0604030504040204" pitchFamily="50" charset="-128"/>
              </a:rPr>
              <a:t>・熟練技術者に依存していた測量作業について、将来的な技術継承に危機感を持ち、ドローン測量と点群データを導入。作業手順を標準化し、若手でも対応可能な体制に転換。</a:t>
            </a:r>
            <a:endParaRPr lang="en-US" altLang="ja-JP" sz="1600" dirty="0">
              <a:latin typeface="Meiryo UI" panose="020B0604030504040204" pitchFamily="50" charset="-128"/>
              <a:ea typeface="Meiryo UI" panose="020B0604030504040204" pitchFamily="50" charset="-128"/>
            </a:endParaRPr>
          </a:p>
          <a:p>
            <a:pPr marL="93663" indent="-93663"/>
            <a:r>
              <a:rPr kumimoji="1" lang="ja-JP" altLang="en-US" sz="1600" dirty="0">
                <a:latin typeface="Meiryo UI" panose="020B0604030504040204" pitchFamily="50" charset="-128"/>
                <a:ea typeface="Meiryo UI" panose="020B0604030504040204" pitchFamily="50" charset="-128"/>
              </a:rPr>
              <a:t>・現地確認や対面打合せが当たり前だった社内風土を見直し、遠隔臨場を導入。移動時間の削減と情報共有の迅速化により、働き方改革と生産性向上を両立（工期短縮（●●日短縮）、時間外労働時間短縮（●●時間短縮））</a:t>
            </a:r>
            <a:endParaRPr lang="en-US" altLang="ja-JP" sz="1600" dirty="0">
              <a:latin typeface="Meiryo UI" panose="020B0604030504040204" pitchFamily="50" charset="-128"/>
              <a:ea typeface="Meiryo UI" panose="020B0604030504040204" pitchFamily="50" charset="-128"/>
            </a:endParaRPr>
          </a:p>
        </p:txBody>
      </p:sp>
      <p:grpSp>
        <p:nvGrpSpPr>
          <p:cNvPr id="8" name="グループ化 7">
            <a:extLst>
              <a:ext uri="{FF2B5EF4-FFF2-40B4-BE49-F238E27FC236}">
                <a16:creationId xmlns:a16="http://schemas.microsoft.com/office/drawing/2014/main" id="{8363CD4F-BE0C-1300-DFCC-6E66E0924DF8}"/>
              </a:ext>
            </a:extLst>
          </p:cNvPr>
          <p:cNvGrpSpPr>
            <a:grpSpLocks noGrp="1" noUngrp="1" noRot="1" noMove="1" noResize="1"/>
          </p:cNvGrpSpPr>
          <p:nvPr/>
        </p:nvGrpSpPr>
        <p:grpSpPr>
          <a:xfrm>
            <a:off x="0" y="71474"/>
            <a:ext cx="12192000" cy="520974"/>
            <a:chOff x="0" y="106310"/>
            <a:chExt cx="12192000" cy="520974"/>
          </a:xfrm>
        </p:grpSpPr>
        <p:cxnSp>
          <p:nvCxnSpPr>
            <p:cNvPr id="13" name="直線コネクタ 12">
              <a:extLst>
                <a:ext uri="{FF2B5EF4-FFF2-40B4-BE49-F238E27FC236}">
                  <a16:creationId xmlns:a16="http://schemas.microsoft.com/office/drawing/2014/main" id="{23BF59BE-A7AA-8A2B-C71B-47F56BED1F2B}"/>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4" name="図 13">
              <a:extLst>
                <a:ext uri="{FF2B5EF4-FFF2-40B4-BE49-F238E27FC236}">
                  <a16:creationId xmlns:a16="http://schemas.microsoft.com/office/drawing/2014/main" id="{65752A08-2E93-22E8-ECEB-B4803AEB02AA}"/>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6" name="スライド番号プレースホルダー 5">
            <a:extLst>
              <a:ext uri="{FF2B5EF4-FFF2-40B4-BE49-F238E27FC236}">
                <a16:creationId xmlns:a16="http://schemas.microsoft.com/office/drawing/2014/main" id="{4BCBE6C0-0655-4968-8BE5-C096A60EEADA}"/>
              </a:ext>
            </a:extLst>
          </p:cNvPr>
          <p:cNvSpPr>
            <a:spLocks noGrp="1"/>
          </p:cNvSpPr>
          <p:nvPr>
            <p:ph type="sldNum" sz="quarter" idx="12"/>
          </p:nvPr>
        </p:nvSpPr>
        <p:spPr/>
        <p:txBody>
          <a:bodyPr/>
          <a:lstStyle/>
          <a:p>
            <a:fld id="{51889FFA-6D37-44E3-827C-3966D8331A8F}" type="slidenum">
              <a:rPr kumimoji="1" lang="ja-JP" altLang="en-US" smtClean="0"/>
              <a:t>3</a:t>
            </a:fld>
            <a:endParaRPr kumimoji="1" lang="ja-JP" altLang="en-US"/>
          </a:p>
        </p:txBody>
      </p:sp>
    </p:spTree>
    <p:extLst>
      <p:ext uri="{BB962C8B-B14F-4D97-AF65-F5344CB8AC3E}">
        <p14:creationId xmlns:p14="http://schemas.microsoft.com/office/powerpoint/2010/main" val="3446024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11398FF-10B1-D7EC-E607-5235FEC44274}"/>
              </a:ext>
            </a:extLst>
          </p:cNvPr>
          <p:cNvSpPr txBox="1"/>
          <p:nvPr/>
        </p:nvSpPr>
        <p:spPr>
          <a:xfrm>
            <a:off x="591128" y="89283"/>
            <a:ext cx="1319592"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取組の詳細</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0032B2F2-7A76-1FF0-90F0-884A481D3331}"/>
              </a:ext>
            </a:extLst>
          </p:cNvPr>
          <p:cNvSpPr txBox="1"/>
          <p:nvPr/>
        </p:nvSpPr>
        <p:spPr>
          <a:xfrm>
            <a:off x="859579" y="866498"/>
            <a:ext cx="7375289" cy="923330"/>
          </a:xfrm>
          <a:prstGeom prst="rect">
            <a:avLst/>
          </a:prstGeom>
          <a:noFill/>
        </p:spPr>
        <p:txBody>
          <a:bodyPr wrap="none" rtlCol="0">
            <a:spAutoFit/>
          </a:bodyPr>
          <a:lstStyle/>
          <a:p>
            <a:r>
              <a:rPr lang="ja-JP" altLang="en-US" b="1" dirty="0">
                <a:solidFill>
                  <a:schemeClr val="accent2"/>
                </a:solidFill>
                <a:highlight>
                  <a:srgbClr val="FFFF00"/>
                </a:highlight>
                <a:latin typeface="Meiryo UI" panose="020B0604030504040204" pitchFamily="50" charset="-128"/>
                <a:ea typeface="Meiryo UI" panose="020B0604030504040204" pitchFamily="50" charset="-128"/>
              </a:rPr>
              <a:t>取組におけるアピールポイントを記載してください。</a:t>
            </a:r>
            <a:endParaRPr lang="en-US" altLang="ja-JP" b="1" dirty="0">
              <a:solidFill>
                <a:schemeClr val="accent2"/>
              </a:solidFill>
              <a:highlight>
                <a:srgbClr val="FFFF00"/>
              </a:highlight>
              <a:latin typeface="Meiryo UI" panose="020B0604030504040204" pitchFamily="50" charset="-128"/>
              <a:ea typeface="Meiryo UI" panose="020B0604030504040204" pitchFamily="50" charset="-128"/>
            </a:endParaRPr>
          </a:p>
          <a:p>
            <a:r>
              <a:rPr lang="ja-JP" altLang="en-US" b="1" dirty="0">
                <a:solidFill>
                  <a:schemeClr val="accent1">
                    <a:lumMod val="50000"/>
                  </a:schemeClr>
                </a:solidFill>
                <a:latin typeface="Meiryo UI" panose="020B0604030504040204" pitchFamily="50" charset="-128"/>
                <a:ea typeface="Meiryo UI" panose="020B0604030504040204" pitchFamily="50" charset="-128"/>
              </a:rPr>
              <a:t>応募するインフラ</a:t>
            </a:r>
            <a:r>
              <a:rPr lang="en-US" altLang="ja-JP" b="1" dirty="0">
                <a:solidFill>
                  <a:schemeClr val="accent1">
                    <a:lumMod val="50000"/>
                  </a:schemeClr>
                </a:solidFill>
                <a:latin typeface="Meiryo UI" panose="020B0604030504040204" pitchFamily="50" charset="-128"/>
                <a:ea typeface="Meiryo UI" panose="020B0604030504040204" pitchFamily="50" charset="-128"/>
              </a:rPr>
              <a:t>DX</a:t>
            </a:r>
            <a:r>
              <a:rPr lang="ja-JP" altLang="en-US" b="1" dirty="0">
                <a:solidFill>
                  <a:schemeClr val="accent1">
                    <a:lumMod val="50000"/>
                  </a:schemeClr>
                </a:solidFill>
                <a:latin typeface="Meiryo UI" panose="020B0604030504040204" pitchFamily="50" charset="-128"/>
                <a:ea typeface="Meiryo UI" panose="020B0604030504040204" pitchFamily="50" charset="-128"/>
              </a:rPr>
              <a:t>の取組について、具体的な取組内容を記載してください。</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r>
              <a:rPr lang="ja-JP" altLang="en-US" b="1" dirty="0">
                <a:solidFill>
                  <a:schemeClr val="accent1">
                    <a:lumMod val="50000"/>
                  </a:schemeClr>
                </a:solidFill>
                <a:latin typeface="Meiryo UI" panose="020B0604030504040204" pitchFamily="50" charset="-128"/>
                <a:ea typeface="Meiryo UI" panose="020B0604030504040204" pitchFamily="50" charset="-128"/>
              </a:rPr>
              <a:t>（テキスト、図、画像利用可。</a:t>
            </a:r>
            <a:r>
              <a:rPr lang="en-US" altLang="ja-JP" b="1" dirty="0">
                <a:solidFill>
                  <a:schemeClr val="accent1">
                    <a:lumMod val="50000"/>
                  </a:schemeClr>
                </a:solidFill>
                <a:latin typeface="Meiryo UI" panose="020B0604030504040204" pitchFamily="50" charset="-128"/>
                <a:ea typeface="Meiryo UI" panose="020B0604030504040204" pitchFamily="50" charset="-128"/>
              </a:rPr>
              <a:t>2</a:t>
            </a:r>
            <a:r>
              <a:rPr lang="ja-JP" altLang="en-US" b="1" dirty="0">
                <a:solidFill>
                  <a:schemeClr val="accent1">
                    <a:lumMod val="50000"/>
                  </a:schemeClr>
                </a:solidFill>
                <a:latin typeface="Meiryo UI" panose="020B0604030504040204" pitchFamily="50" charset="-128"/>
                <a:ea typeface="Meiryo UI" panose="020B0604030504040204" pitchFamily="50" charset="-128"/>
              </a:rPr>
              <a:t>スライド以内。）</a:t>
            </a:r>
            <a:endParaRPr kumimoji="1" lang="en-US" altLang="ja-JP"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4E75F088-529C-527D-F495-736F550B3FD9}"/>
              </a:ext>
            </a:extLst>
          </p:cNvPr>
          <p:cNvSpPr txBox="1"/>
          <p:nvPr/>
        </p:nvSpPr>
        <p:spPr>
          <a:xfrm>
            <a:off x="849746" y="2967179"/>
            <a:ext cx="2028119" cy="1077218"/>
          </a:xfrm>
          <a:prstGeom prst="rect">
            <a:avLst/>
          </a:prstGeom>
          <a:noFill/>
        </p:spPr>
        <p:txBody>
          <a:bodyPr wrap="none" rtlCol="0">
            <a:spAutoFit/>
          </a:bodyP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記入例</a:t>
            </a:r>
            <a:r>
              <a:rPr kumimoji="1" lang="en-US" altLang="ja-JP" sz="1600" dirty="0">
                <a:latin typeface="Meiryo UI" panose="020B0604030504040204" pitchFamily="50" charset="-128"/>
                <a:ea typeface="Meiryo UI" panose="020B0604030504040204" pitchFamily="50" charset="-128"/>
              </a:rPr>
              <a:t>】</a:t>
            </a:r>
          </a:p>
          <a:p>
            <a:r>
              <a:rPr kumimoji="1" lang="ja-JP" altLang="en-US" sz="1600" dirty="0">
                <a:latin typeface="Meiryo UI" panose="020B0604030504040204" pitchFamily="50" charset="-128"/>
                <a:ea typeface="Meiryo UI" panose="020B0604030504040204" pitchFamily="50" charset="-128"/>
              </a:rPr>
              <a:t>・取組の背景やビジョン</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・取組の具体的内容</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・取組の実施体制　等</a:t>
            </a:r>
            <a:endParaRPr lang="en-US" altLang="ja-JP" sz="1600" dirty="0">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EFECA703-F238-3569-96EE-4FC0D57304AC}"/>
              </a:ext>
            </a:extLst>
          </p:cNvPr>
          <p:cNvGrpSpPr>
            <a:grpSpLocks noGrp="1" noUngrp="1" noRot="1" noMove="1" noResize="1"/>
          </p:cNvGrpSpPr>
          <p:nvPr/>
        </p:nvGrpSpPr>
        <p:grpSpPr>
          <a:xfrm>
            <a:off x="0" y="71474"/>
            <a:ext cx="12192000" cy="520974"/>
            <a:chOff x="0" y="106310"/>
            <a:chExt cx="12192000" cy="520974"/>
          </a:xfrm>
        </p:grpSpPr>
        <p:cxnSp>
          <p:nvCxnSpPr>
            <p:cNvPr id="11" name="直線コネクタ 10">
              <a:extLst>
                <a:ext uri="{FF2B5EF4-FFF2-40B4-BE49-F238E27FC236}">
                  <a16:creationId xmlns:a16="http://schemas.microsoft.com/office/drawing/2014/main" id="{C5C78D47-6271-DEF6-2549-AB7B6BD9E55D}"/>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75528F04-711F-ABAA-EC16-DD76ACA434B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5" name="スライド番号プレースホルダー 4">
            <a:extLst>
              <a:ext uri="{FF2B5EF4-FFF2-40B4-BE49-F238E27FC236}">
                <a16:creationId xmlns:a16="http://schemas.microsoft.com/office/drawing/2014/main" id="{0AA39F85-6F55-4B78-B8CC-85D946AA18DC}"/>
              </a:ext>
            </a:extLst>
          </p:cNvPr>
          <p:cNvSpPr>
            <a:spLocks noGrp="1"/>
          </p:cNvSpPr>
          <p:nvPr>
            <p:ph type="sldNum" sz="quarter" idx="12"/>
          </p:nvPr>
        </p:nvSpPr>
        <p:spPr/>
        <p:txBody>
          <a:bodyPr/>
          <a:lstStyle/>
          <a:p>
            <a:fld id="{51889FFA-6D37-44E3-827C-3966D8331A8F}" type="slidenum">
              <a:rPr kumimoji="1" lang="ja-JP" altLang="en-US" smtClean="0"/>
              <a:t>4</a:t>
            </a:fld>
            <a:endParaRPr kumimoji="1" lang="ja-JP" altLang="en-US"/>
          </a:p>
        </p:txBody>
      </p:sp>
      <p:sp>
        <p:nvSpPr>
          <p:cNvPr id="4" name="テキスト ボックス 3">
            <a:extLst>
              <a:ext uri="{FF2B5EF4-FFF2-40B4-BE49-F238E27FC236}">
                <a16:creationId xmlns:a16="http://schemas.microsoft.com/office/drawing/2014/main" id="{E165F477-2FEA-1466-C6F8-49D417A6D979}"/>
              </a:ext>
            </a:extLst>
          </p:cNvPr>
          <p:cNvSpPr txBox="1"/>
          <p:nvPr/>
        </p:nvSpPr>
        <p:spPr>
          <a:xfrm>
            <a:off x="825909" y="1753290"/>
            <a:ext cx="11055783" cy="1200329"/>
          </a:xfrm>
          <a:prstGeom prst="rect">
            <a:avLst/>
          </a:prstGeom>
          <a:noFill/>
        </p:spPr>
        <p:txBody>
          <a:bodyPr wrap="none" rtlCol="0">
            <a:spAutoFit/>
          </a:bodyPr>
          <a:lstStyle/>
          <a:p>
            <a:r>
              <a:rPr lang="ja-JP" altLang="en-US" b="1" dirty="0">
                <a:solidFill>
                  <a:schemeClr val="accent1">
                    <a:lumMod val="50000"/>
                  </a:schemeClr>
                </a:solidFill>
                <a:latin typeface="Meiryo UI" panose="020B0604030504040204" pitchFamily="50" charset="-128"/>
                <a:ea typeface="Meiryo UI" panose="020B0604030504040204" pitchFamily="50" charset="-128"/>
              </a:rPr>
              <a:t>実施体制はインフラ</a:t>
            </a:r>
            <a:r>
              <a:rPr lang="en-US" altLang="ja-JP" b="1" dirty="0">
                <a:solidFill>
                  <a:schemeClr val="accent1">
                    <a:lumMod val="50000"/>
                  </a:schemeClr>
                </a:solidFill>
                <a:latin typeface="Meiryo UI" panose="020B0604030504040204" pitchFamily="50" charset="-128"/>
                <a:ea typeface="Meiryo UI" panose="020B0604030504040204" pitchFamily="50" charset="-128"/>
              </a:rPr>
              <a:t>DX</a:t>
            </a:r>
            <a:r>
              <a:rPr lang="ja-JP" altLang="en-US" b="1" dirty="0">
                <a:solidFill>
                  <a:schemeClr val="accent1">
                    <a:lumMod val="50000"/>
                  </a:schemeClr>
                </a:solidFill>
                <a:latin typeface="Meiryo UI" panose="020B0604030504040204" pitchFamily="50" charset="-128"/>
                <a:ea typeface="Meiryo UI" panose="020B0604030504040204" pitchFamily="50" charset="-128"/>
              </a:rPr>
              <a:t>の取組を実施するための体制や主要メンバーなどを記載してください。</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r>
              <a:rPr lang="ja-JP" altLang="en-US" b="1" dirty="0">
                <a:solidFill>
                  <a:schemeClr val="accent1">
                    <a:lumMod val="50000"/>
                  </a:schemeClr>
                </a:solidFill>
                <a:latin typeface="Meiryo UI" panose="020B0604030504040204" pitchFamily="50" charset="-128"/>
                <a:ea typeface="Meiryo UI" panose="020B0604030504040204" pitchFamily="50" charset="-128"/>
              </a:rPr>
              <a:t>他団体や企業との協業なども含みます。</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r>
              <a:rPr lang="ja-JP" altLang="en-US" b="1" dirty="0">
                <a:solidFill>
                  <a:schemeClr val="accent1">
                    <a:lumMod val="50000"/>
                  </a:schemeClr>
                </a:solidFill>
                <a:latin typeface="Meiryo UI" panose="020B0604030504040204" pitchFamily="50" charset="-128"/>
                <a:ea typeface="Meiryo UI" panose="020B0604030504040204" pitchFamily="50" charset="-128"/>
              </a:rPr>
              <a:t>また、インフラ</a:t>
            </a:r>
            <a:r>
              <a:rPr lang="en-US" altLang="ja-JP" b="1" dirty="0">
                <a:solidFill>
                  <a:schemeClr val="accent1">
                    <a:lumMod val="50000"/>
                  </a:schemeClr>
                </a:solidFill>
                <a:latin typeface="Meiryo UI" panose="020B0604030504040204" pitchFamily="50" charset="-128"/>
                <a:ea typeface="Meiryo UI" panose="020B0604030504040204" pitchFamily="50" charset="-128"/>
              </a:rPr>
              <a:t>DX</a:t>
            </a:r>
            <a:r>
              <a:rPr lang="ja-JP" altLang="en-US" b="1" dirty="0">
                <a:solidFill>
                  <a:schemeClr val="accent1">
                    <a:lumMod val="50000"/>
                  </a:schemeClr>
                </a:solidFill>
                <a:latin typeface="Meiryo UI" panose="020B0604030504040204" pitchFamily="50" charset="-128"/>
                <a:ea typeface="Meiryo UI" panose="020B0604030504040204" pitchFamily="50" charset="-128"/>
              </a:rPr>
              <a:t>の推進に当たっての人材採用や人材育成の工夫、組織の能力を発揮するための工夫などがあれば</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r>
              <a:rPr lang="ja-JP" altLang="en-US" b="1" dirty="0">
                <a:solidFill>
                  <a:schemeClr val="accent1">
                    <a:lumMod val="50000"/>
                  </a:schemeClr>
                </a:solidFill>
                <a:latin typeface="Meiryo UI" panose="020B0604030504040204" pitchFamily="50" charset="-128"/>
                <a:ea typeface="Meiryo UI" panose="020B0604030504040204" pitchFamily="50" charset="-128"/>
              </a:rPr>
              <a:t>記載してください。</a:t>
            </a:r>
            <a:endParaRPr kumimoji="1" lang="en-US" altLang="ja-JP"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A062CE60-C179-D3B2-3B25-0950FDB2908A}"/>
              </a:ext>
            </a:extLst>
          </p:cNvPr>
          <p:cNvSpPr/>
          <p:nvPr/>
        </p:nvSpPr>
        <p:spPr>
          <a:xfrm>
            <a:off x="786582" y="4132526"/>
            <a:ext cx="1173018" cy="6557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kumimoji="1" lang="ja-JP" altLang="en-US" sz="1600" dirty="0">
                <a:latin typeface="Meiryo UI" panose="020B0604030504040204" pitchFamily="50" charset="-128"/>
                <a:ea typeface="Meiryo UI" panose="020B0604030504040204" pitchFamily="50" charset="-128"/>
              </a:rPr>
              <a:t>社</a:t>
            </a:r>
          </a:p>
        </p:txBody>
      </p:sp>
      <p:sp>
        <p:nvSpPr>
          <p:cNvPr id="7" name="テキスト ボックス 6">
            <a:extLst>
              <a:ext uri="{FF2B5EF4-FFF2-40B4-BE49-F238E27FC236}">
                <a16:creationId xmlns:a16="http://schemas.microsoft.com/office/drawing/2014/main" id="{EE80359F-9C73-813E-1A5E-ADC2DAE77B66}"/>
              </a:ext>
            </a:extLst>
          </p:cNvPr>
          <p:cNvSpPr txBox="1"/>
          <p:nvPr/>
        </p:nvSpPr>
        <p:spPr>
          <a:xfrm>
            <a:off x="1075573" y="4289945"/>
            <a:ext cx="595035" cy="33855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社長</a:t>
            </a:r>
          </a:p>
        </p:txBody>
      </p:sp>
      <p:cxnSp>
        <p:nvCxnSpPr>
          <p:cNvPr id="8" name="直線コネクタ 7">
            <a:extLst>
              <a:ext uri="{FF2B5EF4-FFF2-40B4-BE49-F238E27FC236}">
                <a16:creationId xmlns:a16="http://schemas.microsoft.com/office/drawing/2014/main" id="{CBE83CC7-2421-94D7-70E3-8792E6459F37}"/>
              </a:ext>
            </a:extLst>
          </p:cNvPr>
          <p:cNvCxnSpPr>
            <a:stCxn id="6" idx="3"/>
          </p:cNvCxnSpPr>
          <p:nvPr/>
        </p:nvCxnSpPr>
        <p:spPr>
          <a:xfrm flipV="1">
            <a:off x="1959600" y="4459222"/>
            <a:ext cx="923636" cy="1195"/>
          </a:xfrm>
          <a:prstGeom prst="line">
            <a:avLst/>
          </a:prstGeom>
        </p:spPr>
        <p:style>
          <a:lnRef idx="1">
            <a:schemeClr val="dk1"/>
          </a:lnRef>
          <a:fillRef idx="0">
            <a:schemeClr val="dk1"/>
          </a:fillRef>
          <a:effectRef idx="0">
            <a:schemeClr val="dk1"/>
          </a:effectRef>
          <a:fontRef idx="minor">
            <a:schemeClr val="tx1"/>
          </a:fontRef>
        </p:style>
      </p:cxnSp>
      <p:sp>
        <p:nvSpPr>
          <p:cNvPr id="13" name="正方形/長方形 12">
            <a:extLst>
              <a:ext uri="{FF2B5EF4-FFF2-40B4-BE49-F238E27FC236}">
                <a16:creationId xmlns:a16="http://schemas.microsoft.com/office/drawing/2014/main" id="{D468D881-D33D-239A-EF23-7CEB48051370}"/>
              </a:ext>
            </a:extLst>
          </p:cNvPr>
          <p:cNvSpPr/>
          <p:nvPr/>
        </p:nvSpPr>
        <p:spPr>
          <a:xfrm>
            <a:off x="2883236" y="4150998"/>
            <a:ext cx="1173018" cy="6557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kumimoji="1" lang="ja-JP" altLang="en-US" sz="1600" dirty="0">
                <a:latin typeface="Meiryo UI" panose="020B0604030504040204" pitchFamily="50" charset="-128"/>
                <a:ea typeface="Meiryo UI" panose="020B0604030504040204" pitchFamily="50" charset="-128"/>
              </a:rPr>
              <a:t>社</a:t>
            </a:r>
          </a:p>
        </p:txBody>
      </p:sp>
      <p:sp>
        <p:nvSpPr>
          <p:cNvPr id="14" name="テキスト ボックス 13">
            <a:extLst>
              <a:ext uri="{FF2B5EF4-FFF2-40B4-BE49-F238E27FC236}">
                <a16:creationId xmlns:a16="http://schemas.microsoft.com/office/drawing/2014/main" id="{CD1BD774-7B26-B077-26F4-89C7D770EF06}"/>
              </a:ext>
            </a:extLst>
          </p:cNvPr>
          <p:cNvSpPr txBox="1"/>
          <p:nvPr/>
        </p:nvSpPr>
        <p:spPr>
          <a:xfrm>
            <a:off x="2932086" y="4308417"/>
            <a:ext cx="1091133" cy="338554"/>
          </a:xfrm>
          <a:prstGeom prst="rect">
            <a:avLst/>
          </a:prstGeom>
          <a:noFill/>
        </p:spPr>
        <p:txBody>
          <a:bodyPr wrap="none" rtlCol="0">
            <a:spAutoFit/>
          </a:bodyPr>
          <a:lstStyle/>
          <a:p>
            <a:r>
              <a:rPr lang="en-US" altLang="ja-JP" sz="1600" dirty="0">
                <a:latin typeface="Meiryo UI" panose="020B0604030504040204" pitchFamily="50" charset="-128"/>
                <a:ea typeface="Meiryo UI" panose="020B0604030504040204" pitchFamily="50" charset="-128"/>
              </a:rPr>
              <a:t>DX</a:t>
            </a:r>
            <a:r>
              <a:rPr lang="ja-JP" altLang="en-US" sz="1600" dirty="0">
                <a:latin typeface="Meiryo UI" panose="020B0604030504040204" pitchFamily="50" charset="-128"/>
                <a:ea typeface="Meiryo UI" panose="020B0604030504040204" pitchFamily="50" charset="-128"/>
              </a:rPr>
              <a:t>推進室</a:t>
            </a:r>
            <a:endParaRPr kumimoji="1" lang="ja-JP" altLang="en-US" sz="1600" dirty="0">
              <a:latin typeface="Meiryo UI" panose="020B0604030504040204" pitchFamily="50" charset="-128"/>
              <a:ea typeface="Meiryo UI" panose="020B0604030504040204" pitchFamily="50" charset="-128"/>
            </a:endParaRPr>
          </a:p>
        </p:txBody>
      </p:sp>
      <p:cxnSp>
        <p:nvCxnSpPr>
          <p:cNvPr id="15" name="直線コネクタ 14">
            <a:extLst>
              <a:ext uri="{FF2B5EF4-FFF2-40B4-BE49-F238E27FC236}">
                <a16:creationId xmlns:a16="http://schemas.microsoft.com/office/drawing/2014/main" id="{61F6C29C-F3FB-13B4-CEBA-6EA405AFF2A0}"/>
              </a:ext>
            </a:extLst>
          </p:cNvPr>
          <p:cNvCxnSpPr>
            <a:cxnSpLocks/>
          </p:cNvCxnSpPr>
          <p:nvPr/>
        </p:nvCxnSpPr>
        <p:spPr>
          <a:xfrm flipH="1">
            <a:off x="1354618" y="4788308"/>
            <a:ext cx="1" cy="1635870"/>
          </a:xfrm>
          <a:prstGeom prst="line">
            <a:avLst/>
          </a:prstGeom>
        </p:spPr>
        <p:style>
          <a:lnRef idx="1">
            <a:schemeClr val="dk1"/>
          </a:lnRef>
          <a:fillRef idx="0">
            <a:schemeClr val="dk1"/>
          </a:fillRef>
          <a:effectRef idx="0">
            <a:schemeClr val="dk1"/>
          </a:effectRef>
          <a:fontRef idx="minor">
            <a:schemeClr val="tx1"/>
          </a:fontRef>
        </p:style>
      </p:cxnSp>
      <p:sp>
        <p:nvSpPr>
          <p:cNvPr id="16" name="正方形/長方形 15">
            <a:extLst>
              <a:ext uri="{FF2B5EF4-FFF2-40B4-BE49-F238E27FC236}">
                <a16:creationId xmlns:a16="http://schemas.microsoft.com/office/drawing/2014/main" id="{FE7C5545-87D5-BF7D-76D3-DD4160872D1A}"/>
              </a:ext>
            </a:extLst>
          </p:cNvPr>
          <p:cNvSpPr/>
          <p:nvPr/>
        </p:nvSpPr>
        <p:spPr>
          <a:xfrm>
            <a:off x="1959600" y="5115004"/>
            <a:ext cx="1173018" cy="6557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kumimoji="1" lang="ja-JP" altLang="en-US" sz="1600" dirty="0">
                <a:latin typeface="Meiryo UI" panose="020B0604030504040204" pitchFamily="50" charset="-128"/>
                <a:ea typeface="Meiryo UI" panose="020B0604030504040204" pitchFamily="50" charset="-128"/>
              </a:rPr>
              <a:t>社</a:t>
            </a:r>
          </a:p>
        </p:txBody>
      </p:sp>
      <p:sp>
        <p:nvSpPr>
          <p:cNvPr id="17" name="テキスト ボックス 16">
            <a:extLst>
              <a:ext uri="{FF2B5EF4-FFF2-40B4-BE49-F238E27FC236}">
                <a16:creationId xmlns:a16="http://schemas.microsoft.com/office/drawing/2014/main" id="{58B9B151-3E46-223C-8B7C-28BAB361ACEB}"/>
              </a:ext>
            </a:extLst>
          </p:cNvPr>
          <p:cNvSpPr txBox="1"/>
          <p:nvPr/>
        </p:nvSpPr>
        <p:spPr>
          <a:xfrm>
            <a:off x="2146993" y="5272423"/>
            <a:ext cx="800219" cy="338554"/>
          </a:xfrm>
          <a:prstGeom prst="rect">
            <a:avLst/>
          </a:prstGeom>
          <a:noFill/>
        </p:spPr>
        <p:txBody>
          <a:bodyPr wrap="none" rtlCol="0">
            <a:spAutoFit/>
          </a:bodyPr>
          <a:lstStyle/>
          <a:p>
            <a:r>
              <a:rPr lang="ja-JP" altLang="en-US" sz="1600" dirty="0">
                <a:latin typeface="Meiryo UI" panose="020B0604030504040204" pitchFamily="50" charset="-128"/>
                <a:ea typeface="Meiryo UI" panose="020B0604030504040204" pitchFamily="50" charset="-128"/>
              </a:rPr>
              <a:t>営業部</a:t>
            </a:r>
            <a:endParaRPr kumimoji="1" lang="ja-JP" altLang="en-US" sz="1600" dirty="0">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A8A72ABE-DE5E-2B11-FB34-7E69A56F6FD7}"/>
              </a:ext>
            </a:extLst>
          </p:cNvPr>
          <p:cNvSpPr/>
          <p:nvPr/>
        </p:nvSpPr>
        <p:spPr>
          <a:xfrm>
            <a:off x="1931891" y="6097482"/>
            <a:ext cx="1173018" cy="65578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algn="ctr"/>
            <a:r>
              <a:rPr kumimoji="1" lang="ja-JP" altLang="en-US" sz="1600" dirty="0">
                <a:latin typeface="Meiryo UI" panose="020B0604030504040204" pitchFamily="50" charset="-128"/>
                <a:ea typeface="Meiryo UI" panose="020B0604030504040204" pitchFamily="50" charset="-128"/>
              </a:rPr>
              <a:t>社</a:t>
            </a:r>
          </a:p>
        </p:txBody>
      </p:sp>
      <p:sp>
        <p:nvSpPr>
          <p:cNvPr id="19" name="テキスト ボックス 18">
            <a:extLst>
              <a:ext uri="{FF2B5EF4-FFF2-40B4-BE49-F238E27FC236}">
                <a16:creationId xmlns:a16="http://schemas.microsoft.com/office/drawing/2014/main" id="{9078D4DF-F70C-9BC0-232A-91FB4F3E9CF5}"/>
              </a:ext>
            </a:extLst>
          </p:cNvPr>
          <p:cNvSpPr txBox="1"/>
          <p:nvPr/>
        </p:nvSpPr>
        <p:spPr>
          <a:xfrm>
            <a:off x="2137757" y="6254901"/>
            <a:ext cx="800219" cy="338554"/>
          </a:xfrm>
          <a:prstGeom prst="rect">
            <a:avLst/>
          </a:prstGeom>
          <a:noFill/>
        </p:spPr>
        <p:txBody>
          <a:bodyPr wrap="none" rtlCol="0">
            <a:spAutoFit/>
          </a:bodyPr>
          <a:lstStyle/>
          <a:p>
            <a:r>
              <a:rPr lang="ja-JP" altLang="en-US" sz="1600" dirty="0">
                <a:latin typeface="Meiryo UI" panose="020B0604030504040204" pitchFamily="50" charset="-128"/>
                <a:ea typeface="Meiryo UI" panose="020B0604030504040204" pitchFamily="50" charset="-128"/>
              </a:rPr>
              <a:t>業務</a:t>
            </a:r>
            <a:r>
              <a:rPr kumimoji="1" lang="ja-JP" altLang="en-US" sz="1600" dirty="0">
                <a:latin typeface="Meiryo UI" panose="020B0604030504040204" pitchFamily="50" charset="-128"/>
                <a:ea typeface="Meiryo UI" panose="020B0604030504040204" pitchFamily="50" charset="-128"/>
              </a:rPr>
              <a:t>部</a:t>
            </a:r>
          </a:p>
        </p:txBody>
      </p:sp>
      <p:cxnSp>
        <p:nvCxnSpPr>
          <p:cNvPr id="20" name="直線コネクタ 19">
            <a:extLst>
              <a:ext uri="{FF2B5EF4-FFF2-40B4-BE49-F238E27FC236}">
                <a16:creationId xmlns:a16="http://schemas.microsoft.com/office/drawing/2014/main" id="{92E2641F-7746-0FAF-D4F6-18B10BBB10E1}"/>
              </a:ext>
            </a:extLst>
          </p:cNvPr>
          <p:cNvCxnSpPr>
            <a:cxnSpLocks/>
            <a:endCxn id="16" idx="1"/>
          </p:cNvCxnSpPr>
          <p:nvPr/>
        </p:nvCxnSpPr>
        <p:spPr>
          <a:xfrm>
            <a:off x="1359236" y="5441700"/>
            <a:ext cx="600364" cy="1195"/>
          </a:xfrm>
          <a:prstGeom prst="line">
            <a:avLst/>
          </a:prstGeom>
          <a:ln w="6350"/>
        </p:spPr>
        <p:style>
          <a:lnRef idx="1">
            <a:schemeClr val="dk1"/>
          </a:lnRef>
          <a:fillRef idx="0">
            <a:schemeClr val="dk1"/>
          </a:fillRef>
          <a:effectRef idx="0">
            <a:schemeClr val="dk1"/>
          </a:effectRef>
          <a:fontRef idx="minor">
            <a:schemeClr val="tx1"/>
          </a:fontRef>
        </p:style>
      </p:cxnSp>
      <p:cxnSp>
        <p:nvCxnSpPr>
          <p:cNvPr id="21" name="直線コネクタ 20">
            <a:extLst>
              <a:ext uri="{FF2B5EF4-FFF2-40B4-BE49-F238E27FC236}">
                <a16:creationId xmlns:a16="http://schemas.microsoft.com/office/drawing/2014/main" id="{1234C7DE-3B9F-FB45-6F72-7D77DE20E19D}"/>
              </a:ext>
            </a:extLst>
          </p:cNvPr>
          <p:cNvCxnSpPr>
            <a:cxnSpLocks/>
            <a:endCxn id="18" idx="1"/>
          </p:cNvCxnSpPr>
          <p:nvPr/>
        </p:nvCxnSpPr>
        <p:spPr>
          <a:xfrm>
            <a:off x="1355217" y="6424178"/>
            <a:ext cx="576674" cy="1195"/>
          </a:xfrm>
          <a:prstGeom prst="line">
            <a:avLst/>
          </a:prstGeom>
          <a:ln w="6350"/>
        </p:spPr>
        <p:style>
          <a:lnRef idx="1">
            <a:schemeClr val="dk1"/>
          </a:lnRef>
          <a:fillRef idx="0">
            <a:schemeClr val="dk1"/>
          </a:fillRef>
          <a:effectRef idx="0">
            <a:schemeClr val="dk1"/>
          </a:effectRef>
          <a:fontRef idx="minor">
            <a:schemeClr val="tx1"/>
          </a:fontRef>
        </p:style>
      </p:cxnSp>
      <p:sp>
        <p:nvSpPr>
          <p:cNvPr id="22" name="テキスト ボックス 21">
            <a:extLst>
              <a:ext uri="{FF2B5EF4-FFF2-40B4-BE49-F238E27FC236}">
                <a16:creationId xmlns:a16="http://schemas.microsoft.com/office/drawing/2014/main" id="{F9D61164-4F6F-4CE5-ACA8-4AE28B61603D}"/>
              </a:ext>
            </a:extLst>
          </p:cNvPr>
          <p:cNvSpPr txBox="1"/>
          <p:nvPr/>
        </p:nvSpPr>
        <p:spPr>
          <a:xfrm>
            <a:off x="4421089" y="4202505"/>
            <a:ext cx="2455288" cy="584775"/>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a:t>
            </a:r>
            <a:r>
              <a:rPr kumimoji="1" lang="en-US" altLang="ja-JP" sz="1600" dirty="0">
                <a:latin typeface="Meiryo UI" panose="020B0604030504040204" pitchFamily="50" charset="-128"/>
                <a:ea typeface="Meiryo UI" panose="020B0604030504040204" pitchFamily="50" charset="-128"/>
              </a:rPr>
              <a:t>DX</a:t>
            </a:r>
            <a:r>
              <a:rPr kumimoji="1" lang="ja-JP" altLang="en-US" sz="1600" dirty="0">
                <a:latin typeface="Meiryo UI" panose="020B0604030504040204" pitchFamily="50" charset="-128"/>
                <a:ea typeface="Meiryo UI" panose="020B0604030504040204" pitchFamily="50" charset="-128"/>
              </a:rPr>
              <a:t>推進プロジェクトの企画</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IT</a:t>
            </a:r>
            <a:r>
              <a:rPr lang="ja-JP" altLang="en-US" sz="1600" dirty="0">
                <a:latin typeface="Meiryo UI" panose="020B0604030504040204" pitchFamily="50" charset="-128"/>
                <a:ea typeface="Meiryo UI" panose="020B0604030504040204" pitchFamily="50" charset="-128"/>
              </a:rPr>
              <a:t>ベンダーとの調整</a:t>
            </a:r>
            <a:endParaRPr kumimoji="1" lang="ja-JP" altLang="en-US" sz="1600" dirty="0">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6CDAA5EF-98C7-4391-C567-46DF029656B3}"/>
              </a:ext>
            </a:extLst>
          </p:cNvPr>
          <p:cNvSpPr txBox="1"/>
          <p:nvPr/>
        </p:nvSpPr>
        <p:spPr>
          <a:xfrm>
            <a:off x="3376147" y="5149312"/>
            <a:ext cx="2010487" cy="584775"/>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営業課題の抽出</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・デジタルツールの利用</a:t>
            </a:r>
            <a:endParaRPr kumimoji="1" lang="ja-JP" altLang="en-US" sz="1600"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AAA31C48-1508-8CC7-A1E1-A3DB1DDB157C}"/>
              </a:ext>
            </a:extLst>
          </p:cNvPr>
          <p:cNvSpPr txBox="1"/>
          <p:nvPr/>
        </p:nvSpPr>
        <p:spPr>
          <a:xfrm>
            <a:off x="3376147" y="6008679"/>
            <a:ext cx="3392275" cy="830997"/>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業務</a:t>
            </a:r>
            <a:r>
              <a:rPr kumimoji="1" lang="ja-JP" altLang="en-US" sz="1600" dirty="0">
                <a:latin typeface="Meiryo UI" panose="020B0604030504040204" pitchFamily="50" charset="-128"/>
                <a:ea typeface="Meiryo UI" panose="020B0604030504040204" pitchFamily="50" charset="-128"/>
              </a:rPr>
              <a:t>課題の抽出</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・部署内でのデジタル技術・情報の共有</a:t>
            </a:r>
            <a:endParaRPr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・部署でのデジタル実装とサポート</a:t>
            </a:r>
          </a:p>
        </p:txBody>
      </p:sp>
      <p:sp>
        <p:nvSpPr>
          <p:cNvPr id="25" name="テキスト ボックス 24">
            <a:extLst>
              <a:ext uri="{FF2B5EF4-FFF2-40B4-BE49-F238E27FC236}">
                <a16:creationId xmlns:a16="http://schemas.microsoft.com/office/drawing/2014/main" id="{A7633085-C971-C60E-5AFF-613703F7B175}"/>
              </a:ext>
            </a:extLst>
          </p:cNvPr>
          <p:cNvSpPr txBox="1"/>
          <p:nvPr/>
        </p:nvSpPr>
        <p:spPr>
          <a:xfrm>
            <a:off x="7593775" y="4302587"/>
            <a:ext cx="3816238" cy="2308324"/>
          </a:xfrm>
          <a:prstGeom prst="rect">
            <a:avLst/>
          </a:prstGeom>
          <a:noFill/>
        </p:spPr>
        <p:txBody>
          <a:bodyPr wrap="none" rtlCol="0">
            <a:spAutoFit/>
          </a:bodyPr>
          <a:lstStyle/>
          <a:p>
            <a:r>
              <a:rPr kumimoji="1" lang="ja-JP" altLang="en-US" sz="1600" dirty="0">
                <a:latin typeface="Meiryo UI" panose="020B0604030504040204" pitchFamily="50" charset="-128"/>
                <a:ea typeface="Meiryo UI" panose="020B0604030504040204" pitchFamily="50" charset="-128"/>
              </a:rPr>
              <a:t>・社長自ら、</a:t>
            </a:r>
            <a:r>
              <a:rPr kumimoji="1" lang="en-US" altLang="ja-JP" sz="1600" dirty="0">
                <a:latin typeface="Meiryo UI" panose="020B0604030504040204" pitchFamily="50" charset="-128"/>
                <a:ea typeface="Meiryo UI" panose="020B0604030504040204" pitchFamily="50" charset="-128"/>
              </a:rPr>
              <a:t>DX</a:t>
            </a:r>
            <a:r>
              <a:rPr kumimoji="1" lang="ja-JP" altLang="en-US" sz="1600" dirty="0">
                <a:latin typeface="Meiryo UI" panose="020B0604030504040204" pitchFamily="50" charset="-128"/>
                <a:ea typeface="Meiryo UI" panose="020B0604030504040204" pitchFamily="50" charset="-128"/>
              </a:rPr>
              <a:t>推進人材育成講座を</a:t>
            </a:r>
            <a:r>
              <a:rPr lang="ja-JP" altLang="en-US" sz="1600" dirty="0">
                <a:latin typeface="Meiryo UI" panose="020B0604030504040204" pitchFamily="50" charset="-128"/>
                <a:ea typeface="Meiryo UI" panose="020B0604030504040204" pitchFamily="50" charset="-128"/>
              </a:rPr>
              <a:t>受講。</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自ら旗振り役となり、プロジェクトを推進</a:t>
            </a:r>
            <a:endParaRPr kumimoji="1" lang="en-US" altLang="ja-JP" sz="1600" dirty="0">
              <a:latin typeface="Meiryo UI" panose="020B0604030504040204" pitchFamily="50" charset="-128"/>
              <a:ea typeface="Meiryo UI" panose="020B0604030504040204" pitchFamily="50" charset="-128"/>
            </a:endParaRPr>
          </a:p>
          <a:p>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・成功事例が横展開できるように定期的に</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a:t>
            </a:r>
            <a:r>
              <a:rPr kumimoji="1" lang="ja-JP" altLang="en-US" sz="1600" dirty="0">
                <a:latin typeface="Meiryo UI" panose="020B0604030504040204" pitchFamily="50" charset="-128"/>
                <a:ea typeface="Meiryo UI" panose="020B0604030504040204" pitchFamily="50" charset="-128"/>
              </a:rPr>
              <a:t>勉強会を開催</a:t>
            </a:r>
            <a:endParaRPr kumimoji="1" lang="en-US" altLang="ja-JP" sz="1600" dirty="0">
              <a:latin typeface="Meiryo UI" panose="020B0604030504040204" pitchFamily="50" charset="-128"/>
              <a:ea typeface="Meiryo UI" panose="020B0604030504040204" pitchFamily="50" charset="-128"/>
            </a:endParaRPr>
          </a:p>
          <a:p>
            <a:endParaRPr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・社員にタブレット端末を配布。また、</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社内には大型モニターを設置し、</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　情報の見える化を行った。</a:t>
            </a: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808579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9FA37-42D2-8F48-7CBC-92DCFB4D37CA}"/>
            </a:ext>
          </a:extLst>
        </p:cNvPr>
        <p:cNvGrpSpPr/>
        <p:nvPr/>
      </p:nvGrpSpPr>
      <p:grpSpPr>
        <a:xfrm>
          <a:off x="0" y="0"/>
          <a:ext cx="0" cy="0"/>
          <a:chOff x="0" y="0"/>
          <a:chExt cx="0" cy="0"/>
        </a:xfrm>
      </p:grpSpPr>
      <p:sp>
        <p:nvSpPr>
          <p:cNvPr id="4" name="正方形/長方形 3">
            <a:extLst>
              <a:ext uri="{FF2B5EF4-FFF2-40B4-BE49-F238E27FC236}">
                <a16:creationId xmlns:a16="http://schemas.microsoft.com/office/drawing/2014/main" id="{182BC12F-2903-E3B7-6033-30A30DD2DB7B}"/>
              </a:ext>
            </a:extLst>
          </p:cNvPr>
          <p:cNvSpPr/>
          <p:nvPr/>
        </p:nvSpPr>
        <p:spPr>
          <a:xfrm>
            <a:off x="66322" y="936326"/>
            <a:ext cx="4030291" cy="556226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2DC1A559-0498-4A76-F564-63E619EF7849}"/>
              </a:ext>
            </a:extLst>
          </p:cNvPr>
          <p:cNvSpPr/>
          <p:nvPr/>
        </p:nvSpPr>
        <p:spPr>
          <a:xfrm>
            <a:off x="4179116" y="936326"/>
            <a:ext cx="3864563" cy="556226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D792359F-6819-A7D0-98EC-42FFA1513DDC}"/>
              </a:ext>
            </a:extLst>
          </p:cNvPr>
          <p:cNvSpPr/>
          <p:nvPr/>
        </p:nvSpPr>
        <p:spPr>
          <a:xfrm>
            <a:off x="8086805" y="936326"/>
            <a:ext cx="3864563" cy="556226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a:extLst>
              <a:ext uri="{FF2B5EF4-FFF2-40B4-BE49-F238E27FC236}">
                <a16:creationId xmlns:a16="http://schemas.microsoft.com/office/drawing/2014/main" id="{CC8B327B-6295-D418-7B6C-348DE53EDB91}"/>
              </a:ext>
            </a:extLst>
          </p:cNvPr>
          <p:cNvSpPr txBox="1"/>
          <p:nvPr/>
        </p:nvSpPr>
        <p:spPr>
          <a:xfrm>
            <a:off x="591128" y="97992"/>
            <a:ext cx="1473480"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取組の成果　</a:t>
            </a:r>
            <a:endParaRPr kumimoji="1" lang="en-US" altLang="ja-JP" b="1" i="1" dirty="0">
              <a:solidFill>
                <a:srgbClr val="FF0000"/>
              </a:solidFill>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37D33A95-58CF-4ED5-C7B6-5CF4BD55308C}"/>
              </a:ext>
            </a:extLst>
          </p:cNvPr>
          <p:cNvGrpSpPr>
            <a:grpSpLocks noGrp="1" noUngrp="1" noRot="1" noMove="1" noResize="1"/>
          </p:cNvGrpSpPr>
          <p:nvPr/>
        </p:nvGrpSpPr>
        <p:grpSpPr>
          <a:xfrm>
            <a:off x="0" y="71474"/>
            <a:ext cx="12192000" cy="520974"/>
            <a:chOff x="0" y="106310"/>
            <a:chExt cx="12192000" cy="520974"/>
          </a:xfrm>
        </p:grpSpPr>
        <p:cxnSp>
          <p:nvCxnSpPr>
            <p:cNvPr id="11" name="直線コネクタ 10">
              <a:extLst>
                <a:ext uri="{FF2B5EF4-FFF2-40B4-BE49-F238E27FC236}">
                  <a16:creationId xmlns:a16="http://schemas.microsoft.com/office/drawing/2014/main" id="{290AD85C-9B5A-AA35-6B1E-3BBC4B4DC79E}"/>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24D44268-DE5A-D6A8-2465-9A95F4F176AB}"/>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5" name="スライド番号プレースホルダー 4">
            <a:extLst>
              <a:ext uri="{FF2B5EF4-FFF2-40B4-BE49-F238E27FC236}">
                <a16:creationId xmlns:a16="http://schemas.microsoft.com/office/drawing/2014/main" id="{A43C9B63-B04B-A834-D6B2-30EEDB5E66DD}"/>
              </a:ext>
            </a:extLst>
          </p:cNvPr>
          <p:cNvSpPr>
            <a:spLocks noGrp="1"/>
          </p:cNvSpPr>
          <p:nvPr>
            <p:ph type="sldNum" sz="quarter" idx="12"/>
          </p:nvPr>
        </p:nvSpPr>
        <p:spPr>
          <a:xfrm>
            <a:off x="8610600" y="6498590"/>
            <a:ext cx="2743200" cy="365125"/>
          </a:xfrm>
        </p:spPr>
        <p:txBody>
          <a:bodyPr/>
          <a:lstStyle/>
          <a:p>
            <a:fld id="{51889FFA-6D37-44E3-827C-3966D8331A8F}" type="slidenum">
              <a:rPr kumimoji="1" lang="ja-JP" altLang="en-US" smtClean="0"/>
              <a:t>5</a:t>
            </a:fld>
            <a:endParaRPr kumimoji="1" lang="ja-JP" altLang="en-US"/>
          </a:p>
        </p:txBody>
      </p:sp>
      <p:sp>
        <p:nvSpPr>
          <p:cNvPr id="14" name="テキスト ボックス 13">
            <a:extLst>
              <a:ext uri="{FF2B5EF4-FFF2-40B4-BE49-F238E27FC236}">
                <a16:creationId xmlns:a16="http://schemas.microsoft.com/office/drawing/2014/main" id="{4852B39C-2C68-66A6-B33D-C2E1A65447BB}"/>
              </a:ext>
            </a:extLst>
          </p:cNvPr>
          <p:cNvSpPr txBox="1"/>
          <p:nvPr/>
        </p:nvSpPr>
        <p:spPr>
          <a:xfrm>
            <a:off x="66322" y="932133"/>
            <a:ext cx="3673875" cy="369332"/>
          </a:xfrm>
          <a:prstGeom prst="rect">
            <a:avLst/>
          </a:prstGeom>
          <a:noFill/>
        </p:spPr>
        <p:txBody>
          <a:bodyPr wrap="square">
            <a:spAutoFit/>
          </a:bodyPr>
          <a:lstStyle/>
          <a:p>
            <a:r>
              <a:rPr lang="ja-JP" altLang="en-US" b="1" dirty="0">
                <a:solidFill>
                  <a:schemeClr val="accent1">
                    <a:lumMod val="50000"/>
                  </a:schemeClr>
                </a:solidFill>
                <a:highlight>
                  <a:srgbClr val="FFFF00"/>
                </a:highlight>
                <a:latin typeface="Meiryo UI" panose="020B0604030504040204" pitchFamily="50" charset="-128"/>
                <a:ea typeface="Meiryo UI" panose="020B0604030504040204" pitchFamily="50" charset="-128"/>
              </a:rPr>
              <a:t>１　取組の成果と組織への影響</a:t>
            </a:r>
            <a:endParaRPr lang="en-US" altLang="ja-JP" b="1" dirty="0">
              <a:solidFill>
                <a:schemeClr val="accent1">
                  <a:lumMod val="50000"/>
                </a:schemeClr>
              </a:solidFill>
              <a:highlight>
                <a:srgbClr val="FFFF00"/>
              </a:highlight>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6AEF7DDB-A9F6-E3BF-4012-E155A3DE8BD2}"/>
              </a:ext>
            </a:extLst>
          </p:cNvPr>
          <p:cNvSpPr txBox="1"/>
          <p:nvPr/>
        </p:nvSpPr>
        <p:spPr>
          <a:xfrm>
            <a:off x="4139011" y="932133"/>
            <a:ext cx="3505854" cy="369332"/>
          </a:xfrm>
          <a:prstGeom prst="rect">
            <a:avLst/>
          </a:prstGeom>
          <a:noFill/>
        </p:spPr>
        <p:txBody>
          <a:bodyPr wrap="square">
            <a:spAutoFit/>
          </a:bodyPr>
          <a:lstStyle/>
          <a:p>
            <a:r>
              <a:rPr lang="ja-JP" altLang="en-US" b="1" dirty="0">
                <a:solidFill>
                  <a:schemeClr val="accent1">
                    <a:lumMod val="50000"/>
                  </a:schemeClr>
                </a:solidFill>
                <a:highlight>
                  <a:srgbClr val="FFFF00"/>
                </a:highlight>
                <a:latin typeface="Meiryo UI" panose="020B0604030504040204" pitchFamily="50" charset="-128"/>
                <a:ea typeface="Meiryo UI" panose="020B0604030504040204" pitchFamily="50" charset="-128"/>
              </a:rPr>
              <a:t>２　技術的な革新</a:t>
            </a:r>
            <a:endParaRPr lang="en-US" altLang="ja-JP" b="1" dirty="0">
              <a:solidFill>
                <a:schemeClr val="accent1">
                  <a:lumMod val="50000"/>
                </a:schemeClr>
              </a:solidFill>
              <a:highlight>
                <a:srgbClr val="FFFF00"/>
              </a:highlight>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D9827E6D-0C5D-30D2-FC14-E9F3D0186F8C}"/>
              </a:ext>
            </a:extLst>
          </p:cNvPr>
          <p:cNvSpPr txBox="1"/>
          <p:nvPr/>
        </p:nvSpPr>
        <p:spPr>
          <a:xfrm>
            <a:off x="8086805" y="932133"/>
            <a:ext cx="3617515" cy="369332"/>
          </a:xfrm>
          <a:prstGeom prst="rect">
            <a:avLst/>
          </a:prstGeom>
          <a:noFill/>
        </p:spPr>
        <p:txBody>
          <a:bodyPr wrap="square">
            <a:spAutoFit/>
          </a:bodyPr>
          <a:lstStyle/>
          <a:p>
            <a:r>
              <a:rPr lang="ja-JP" altLang="en-US" b="1" dirty="0">
                <a:solidFill>
                  <a:schemeClr val="accent1">
                    <a:lumMod val="50000"/>
                  </a:schemeClr>
                </a:solidFill>
                <a:highlight>
                  <a:srgbClr val="FFFF00"/>
                </a:highlight>
                <a:latin typeface="Meiryo UI" panose="020B0604030504040204" pitchFamily="50" charset="-128"/>
                <a:ea typeface="Meiryo UI" panose="020B0604030504040204" pitchFamily="50" charset="-128"/>
              </a:rPr>
              <a:t>３　事業モデルの革新</a:t>
            </a:r>
            <a:endParaRPr lang="en-US" altLang="ja-JP" b="1" dirty="0">
              <a:solidFill>
                <a:schemeClr val="accent1">
                  <a:lumMod val="50000"/>
                </a:schemeClr>
              </a:solidFill>
              <a:highlight>
                <a:srgbClr val="FFFF00"/>
              </a:highlight>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47A58FF5-5FB1-CB52-BA00-42D5705757D9}"/>
              </a:ext>
            </a:extLst>
          </p:cNvPr>
          <p:cNvSpPr txBox="1"/>
          <p:nvPr/>
        </p:nvSpPr>
        <p:spPr>
          <a:xfrm>
            <a:off x="66322" y="583446"/>
            <a:ext cx="8757920" cy="369332"/>
          </a:xfrm>
          <a:prstGeom prst="rect">
            <a:avLst/>
          </a:prstGeom>
          <a:noFill/>
        </p:spPr>
        <p:txBody>
          <a:bodyPr wrap="square">
            <a:spAutoFit/>
          </a:bodyPr>
          <a:lstStyle/>
          <a:p>
            <a:r>
              <a:rPr lang="ja-JP" altLang="en-US" b="1" dirty="0">
                <a:solidFill>
                  <a:schemeClr val="accent1">
                    <a:lumMod val="50000"/>
                  </a:schemeClr>
                </a:solidFill>
                <a:latin typeface="Meiryo UI" panose="020B0604030504040204" pitchFamily="50" charset="-128"/>
                <a:ea typeface="Meiryo UI" panose="020B0604030504040204" pitchFamily="50" charset="-128"/>
              </a:rPr>
              <a:t>インフラ</a:t>
            </a:r>
            <a:r>
              <a:rPr lang="en-US" altLang="ja-JP" b="1" dirty="0">
                <a:solidFill>
                  <a:schemeClr val="accent1">
                    <a:lumMod val="50000"/>
                  </a:schemeClr>
                </a:solidFill>
                <a:latin typeface="Meiryo UI" panose="020B0604030504040204" pitchFamily="50" charset="-128"/>
                <a:ea typeface="Meiryo UI" panose="020B0604030504040204" pitchFamily="50" charset="-128"/>
              </a:rPr>
              <a:t>DX</a:t>
            </a:r>
            <a:r>
              <a:rPr lang="ja-JP" altLang="en-US" b="1" dirty="0">
                <a:solidFill>
                  <a:schemeClr val="accent1">
                    <a:lumMod val="50000"/>
                  </a:schemeClr>
                </a:solidFill>
                <a:latin typeface="Meiryo UI" panose="020B0604030504040204" pitchFamily="50" charset="-128"/>
                <a:ea typeface="Meiryo UI" panose="020B0604030504040204" pitchFamily="50" charset="-128"/>
              </a:rPr>
              <a:t>の取組の成果について、次の内容を中心に具体的に記載してください。</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5B6FAC20-80E5-CB25-ACF7-53E6A1CCE080}"/>
              </a:ext>
            </a:extLst>
          </p:cNvPr>
          <p:cNvSpPr txBox="1"/>
          <p:nvPr/>
        </p:nvSpPr>
        <p:spPr>
          <a:xfrm>
            <a:off x="80210" y="1292525"/>
            <a:ext cx="4142032" cy="3416320"/>
          </a:xfrm>
          <a:prstGeom prst="rect">
            <a:avLst/>
          </a:prstGeom>
          <a:noFill/>
        </p:spPr>
        <p:txBody>
          <a:bodyPr wrap="square">
            <a:spAutoFit/>
          </a:bodyPr>
          <a:lstStyle/>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　インフラ</a:t>
            </a:r>
            <a:r>
              <a:rPr lang="en-US" altLang="ja-JP" b="1" dirty="0">
                <a:solidFill>
                  <a:schemeClr val="accent1">
                    <a:lumMod val="50000"/>
                  </a:schemeClr>
                </a:solidFill>
                <a:latin typeface="Meiryo UI" panose="020B0604030504040204" pitchFamily="50" charset="-128"/>
                <a:ea typeface="Meiryo UI" panose="020B0604030504040204" pitchFamily="50" charset="-128"/>
              </a:rPr>
              <a:t>DX</a:t>
            </a:r>
            <a:r>
              <a:rPr lang="ja-JP" altLang="en-US" b="1" dirty="0">
                <a:solidFill>
                  <a:schemeClr val="accent1">
                    <a:lumMod val="50000"/>
                  </a:schemeClr>
                </a:solidFill>
                <a:latin typeface="Meiryo UI" panose="020B0604030504040204" pitchFamily="50" charset="-128"/>
                <a:ea typeface="Meiryo UI" panose="020B0604030504040204" pitchFamily="50" charset="-128"/>
              </a:rPr>
              <a:t>の取組が生産性向上や業務</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効率化、新製品・新サービスの開発などの</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成果を上げている点、働き方改革など組</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織全体にポジティブな影響を与えている点</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について記載してください。　</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　</a:t>
            </a:r>
            <a:r>
              <a:rPr lang="en-US" altLang="ja-JP" b="1" dirty="0">
                <a:solidFill>
                  <a:schemeClr val="accent1">
                    <a:lumMod val="50000"/>
                  </a:schemeClr>
                </a:solidFill>
                <a:latin typeface="Meiryo UI" panose="020B0604030504040204" pitchFamily="50" charset="-128"/>
                <a:ea typeface="Meiryo UI" panose="020B0604030504040204" pitchFamily="50" charset="-128"/>
              </a:rPr>
              <a:t>※</a:t>
            </a:r>
            <a:r>
              <a:rPr lang="ja-JP" altLang="en-US" b="1" dirty="0">
                <a:solidFill>
                  <a:schemeClr val="accent1">
                    <a:lumMod val="50000"/>
                  </a:schemeClr>
                </a:solidFill>
                <a:latin typeface="Meiryo UI" panose="020B0604030504040204" pitchFamily="50" charset="-128"/>
                <a:ea typeface="Meiryo UI" panose="020B0604030504040204" pitchFamily="50" charset="-128"/>
              </a:rPr>
              <a:t>成果については、その効果を取組前と</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取組後で可能な限り数値により比較でき</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るものを示してください。</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　数値については、例えば、労働生産性、</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利益率、工期短縮、時間外労働時間短</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縮など、効果が表れた指標であればどのよ</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うなものでも結構です。</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BF9B1629-8778-17A6-9CBC-8B3B3D425641}"/>
              </a:ext>
            </a:extLst>
          </p:cNvPr>
          <p:cNvSpPr txBox="1"/>
          <p:nvPr/>
        </p:nvSpPr>
        <p:spPr>
          <a:xfrm>
            <a:off x="4185919" y="1284504"/>
            <a:ext cx="3864187" cy="923330"/>
          </a:xfrm>
          <a:prstGeom prst="rect">
            <a:avLst/>
          </a:prstGeom>
          <a:noFill/>
        </p:spPr>
        <p:txBody>
          <a:bodyPr wrap="square">
            <a:spAutoFit/>
          </a:bodyPr>
          <a:lstStyle/>
          <a:p>
            <a:r>
              <a:rPr lang="ja-JP" altLang="en-US" b="1" dirty="0">
                <a:solidFill>
                  <a:schemeClr val="accent1">
                    <a:lumMod val="50000"/>
                  </a:schemeClr>
                </a:solidFill>
                <a:latin typeface="Meiryo UI" panose="020B0604030504040204" pitchFamily="50" charset="-128"/>
                <a:ea typeface="Meiryo UI" panose="020B0604030504040204" pitchFamily="50" charset="-128"/>
              </a:rPr>
              <a:t>　新たなテクノロジーやデジタルツールを導入し、業界内での先駆的な取組について記載してください。</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2B5E5130-1C63-539E-93B3-B29958F7B165}"/>
              </a:ext>
            </a:extLst>
          </p:cNvPr>
          <p:cNvSpPr txBox="1"/>
          <p:nvPr/>
        </p:nvSpPr>
        <p:spPr>
          <a:xfrm>
            <a:off x="7963469" y="1292462"/>
            <a:ext cx="3862649" cy="1200329"/>
          </a:xfrm>
          <a:prstGeom prst="rect">
            <a:avLst/>
          </a:prstGeom>
          <a:noFill/>
        </p:spPr>
        <p:txBody>
          <a:bodyPr wrap="square">
            <a:spAutoFit/>
          </a:bodyPr>
          <a:lstStyle/>
          <a:p>
            <a:pPr marL="180000" indent="-457200"/>
            <a:r>
              <a:rPr lang="ja-JP" altLang="en-US" b="1" dirty="0">
                <a:solidFill>
                  <a:schemeClr val="accent1">
                    <a:lumMod val="50000"/>
                  </a:schemeClr>
                </a:solidFill>
                <a:latin typeface="Meiryo UI" panose="020B0604030504040204" pitchFamily="50" charset="-128"/>
                <a:ea typeface="Meiryo UI" panose="020B0604030504040204" pitchFamily="50" charset="-128"/>
              </a:rPr>
              <a:t>　　 既存のビジネスモデルを転換し、建設生産プロセスの高度化・省人化、新たな収益源や価値提供方法の開拓について記載してください。</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9AD5D972-00D2-1ED9-A540-B86274CDF5C3}"/>
              </a:ext>
            </a:extLst>
          </p:cNvPr>
          <p:cNvSpPr txBox="1"/>
          <p:nvPr/>
        </p:nvSpPr>
        <p:spPr>
          <a:xfrm>
            <a:off x="-71120" y="6498587"/>
            <a:ext cx="6116320" cy="369332"/>
          </a:xfrm>
          <a:prstGeom prst="rect">
            <a:avLst/>
          </a:prstGeom>
          <a:noFill/>
        </p:spPr>
        <p:txBody>
          <a:bodyPr wrap="square">
            <a:spAutoFit/>
          </a:bodyPr>
          <a:lstStyle/>
          <a:p>
            <a:r>
              <a:rPr lang="ja-JP" altLang="en-US" b="1" dirty="0">
                <a:solidFill>
                  <a:srgbClr val="002060"/>
                </a:solidFill>
                <a:latin typeface="Meiryo UI" panose="020B0604030504040204" pitchFamily="50" charset="-128"/>
                <a:ea typeface="Meiryo UI" panose="020B0604030504040204" pitchFamily="50" charset="-128"/>
              </a:rPr>
              <a:t>（テキスト、図、画像利用可。各評価項目の１スライド以内）</a:t>
            </a:r>
            <a:endParaRPr lang="ja-JP" altLang="en-US" dirty="0"/>
          </a:p>
        </p:txBody>
      </p:sp>
      <p:sp>
        <p:nvSpPr>
          <p:cNvPr id="29" name="テキスト ボックス 28">
            <a:extLst>
              <a:ext uri="{FF2B5EF4-FFF2-40B4-BE49-F238E27FC236}">
                <a16:creationId xmlns:a16="http://schemas.microsoft.com/office/drawing/2014/main" id="{7E78AB0C-9EB9-CAE2-24D1-A7DF72F66F37}"/>
              </a:ext>
            </a:extLst>
          </p:cNvPr>
          <p:cNvSpPr txBox="1"/>
          <p:nvPr/>
        </p:nvSpPr>
        <p:spPr>
          <a:xfrm>
            <a:off x="121059" y="4688312"/>
            <a:ext cx="3975554" cy="1754326"/>
          </a:xfrm>
          <a:prstGeom prst="rect">
            <a:avLst/>
          </a:prstGeom>
          <a:noFill/>
        </p:spPr>
        <p:txBody>
          <a:bodyPr wrap="square" rtlCol="0">
            <a:spAutoFit/>
          </a:bodyPr>
          <a:lstStyle/>
          <a:p>
            <a:r>
              <a:rPr kumimoji="1"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取組の成果と組織への影響の例</a:t>
            </a:r>
            <a:r>
              <a:rPr kumimoji="1" lang="en-US" altLang="ja-JP" sz="16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dirty="0">
                <a:latin typeface="Meiryo UI" panose="020B0604030504040204" pitchFamily="50" charset="-128"/>
                <a:ea typeface="Meiryo UI" panose="020B0604030504040204" pitchFamily="50" charset="-128"/>
              </a:rPr>
              <a:t>・デジタル技術を活用して、○○を行った。</a:t>
            </a:r>
            <a:endParaRPr kumimoji="1" lang="en-US" altLang="ja-JP" sz="16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Meiryo UI" panose="020B0604030504040204" pitchFamily="50" charset="-128"/>
                <a:ea typeface="Meiryo UI" panose="020B0604030504040204" pitchFamily="50" charset="-128"/>
              </a:rPr>
              <a:t>・</a:t>
            </a: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利益率が向上し、臨時ボーナスを支給した。</a:t>
            </a:r>
            <a:endParaRPr kumimoji="1" lang="en-US" altLang="ja-JP"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・労働生産性の向上状況</a:t>
            </a:r>
            <a:endParaRPr kumimoji="1" lang="en-US" altLang="ja-JP" sz="16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労働生産性を算出している場合は計算式を記入してください。</a:t>
            </a:r>
            <a:endParaRPr kumimoji="1" lang="en-US" altLang="ja-JP" sz="1200" b="0"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・時間外労働時間を削減し、効率化分を給与に</a:t>
            </a:r>
            <a:r>
              <a:rPr lang="ja-JP" altLang="en-US" sz="1600" dirty="0">
                <a:solidFill>
                  <a:prstClr val="black"/>
                </a:solidFill>
                <a:latin typeface="Meiryo UI" panose="020B0604030504040204" pitchFamily="50" charset="-128"/>
                <a:ea typeface="Meiryo UI" panose="020B0604030504040204" pitchFamily="50" charset="-128"/>
              </a:rPr>
              <a:t>還元するとともに、</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休暇取得を促進</a:t>
            </a:r>
            <a:r>
              <a:rPr lang="ja-JP" altLang="en-US" sz="1600" dirty="0">
                <a:solidFill>
                  <a:prstClr val="black"/>
                </a:solidFill>
                <a:latin typeface="Meiryo UI" panose="020B0604030504040204" pitchFamily="50" charset="-128"/>
                <a:ea typeface="Meiryo UI" panose="020B0604030504040204" pitchFamily="50" charset="-128"/>
              </a:rPr>
              <a:t>した。</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0" name="テキスト ボックス 29">
            <a:extLst>
              <a:ext uri="{FF2B5EF4-FFF2-40B4-BE49-F238E27FC236}">
                <a16:creationId xmlns:a16="http://schemas.microsoft.com/office/drawing/2014/main" id="{C1A74287-FEC1-8204-BCEE-E009AE818C2C}"/>
              </a:ext>
            </a:extLst>
          </p:cNvPr>
          <p:cNvSpPr txBox="1"/>
          <p:nvPr/>
        </p:nvSpPr>
        <p:spPr>
          <a:xfrm>
            <a:off x="8050106" y="4688312"/>
            <a:ext cx="3864187" cy="1323439"/>
          </a:xfrm>
          <a:prstGeom prst="rect">
            <a:avLst/>
          </a:prstGeom>
          <a:noFill/>
        </p:spPr>
        <p:txBody>
          <a:bodyPr wrap="square" rtlCol="0">
            <a:spAutoFit/>
          </a:bodyP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事業モデルの革新の例</a:t>
            </a:r>
            <a:r>
              <a:rPr kumimoji="1"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・デジタル化による新たな市場の開拓と受注の確保</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・インフラ</a:t>
            </a:r>
            <a:r>
              <a:rPr lang="en-US" altLang="ja-JP" sz="1600" dirty="0">
                <a:latin typeface="Meiryo UI" panose="020B0604030504040204" pitchFamily="50" charset="-128"/>
                <a:ea typeface="Meiryo UI" panose="020B0604030504040204" pitchFamily="50" charset="-128"/>
              </a:rPr>
              <a:t>DX</a:t>
            </a:r>
            <a:r>
              <a:rPr lang="ja-JP" altLang="en-US" sz="1600" dirty="0">
                <a:latin typeface="Meiryo UI" panose="020B0604030504040204" pitchFamily="50" charset="-128"/>
                <a:ea typeface="Meiryo UI" panose="020B0604030504040204" pitchFamily="50" charset="-128"/>
              </a:rPr>
              <a:t>の取組成果を生かした新たな県民サービスの提供</a:t>
            </a:r>
            <a:endParaRPr lang="en-US" altLang="ja-JP" sz="1600" dirty="0">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816CB153-F969-B38D-C43A-5B226CB5C762}"/>
              </a:ext>
            </a:extLst>
          </p:cNvPr>
          <p:cNvSpPr txBox="1"/>
          <p:nvPr/>
        </p:nvSpPr>
        <p:spPr>
          <a:xfrm>
            <a:off x="1998367" y="92265"/>
            <a:ext cx="8883797" cy="369332"/>
          </a:xfrm>
          <a:prstGeom prst="rect">
            <a:avLst/>
          </a:prstGeom>
          <a:noFill/>
        </p:spPr>
        <p:txBody>
          <a:bodyPr wrap="square">
            <a:spAutoFit/>
          </a:bodyPr>
          <a:lstStyle/>
          <a:p>
            <a:r>
              <a:rPr lang="ja-JP" altLang="en-US" b="1" dirty="0">
                <a:solidFill>
                  <a:schemeClr val="accent2"/>
                </a:solidFill>
                <a:highlight>
                  <a:srgbClr val="FFFF00"/>
                </a:highlight>
                <a:latin typeface="Meiryo UI" panose="020B0604030504040204" pitchFamily="50" charset="-128"/>
                <a:ea typeface="Meiryo UI" panose="020B0604030504040204" pitchFamily="50" charset="-128"/>
              </a:rPr>
              <a:t>必ず評価項目別（黄色塗）にご記載ください。各項目のサイズや配置は任意のものとします</a:t>
            </a:r>
            <a:endParaRPr lang="en-US" altLang="ja-JP" b="1" dirty="0">
              <a:solidFill>
                <a:schemeClr val="accent2"/>
              </a:solidFill>
              <a:highlight>
                <a:srgbClr val="FFFF00"/>
              </a:highlight>
              <a:latin typeface="Meiryo UI" panose="020B0604030504040204" pitchFamily="50" charset="-128"/>
              <a:ea typeface="Meiryo UI" panose="020B0604030504040204" pitchFamily="50" charset="-128"/>
            </a:endParaRPr>
          </a:p>
        </p:txBody>
      </p:sp>
      <p:sp>
        <p:nvSpPr>
          <p:cNvPr id="27" name="テキスト ボックス 26">
            <a:extLst>
              <a:ext uri="{FF2B5EF4-FFF2-40B4-BE49-F238E27FC236}">
                <a16:creationId xmlns:a16="http://schemas.microsoft.com/office/drawing/2014/main" id="{D15C2BD6-64FE-4B21-9D69-85AB2BF298B1}"/>
              </a:ext>
            </a:extLst>
          </p:cNvPr>
          <p:cNvSpPr txBox="1"/>
          <p:nvPr/>
        </p:nvSpPr>
        <p:spPr>
          <a:xfrm>
            <a:off x="4147541" y="4718834"/>
            <a:ext cx="3860968" cy="1077218"/>
          </a:xfrm>
          <a:prstGeom prst="rect">
            <a:avLst/>
          </a:prstGeom>
          <a:noFill/>
        </p:spPr>
        <p:txBody>
          <a:bodyPr wrap="square" rtlCol="0">
            <a:spAutoFit/>
          </a:bodyPr>
          <a:lstStyle/>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技術的な革新の例</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・業界初の○○の導入</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・汎用デジタルツールに新たな視点・仕組みを導入</a:t>
            </a:r>
            <a:endParaRPr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353845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496094-E52A-5A8C-B5DF-4D27FBAB657D}"/>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01528CB-E07B-636C-94B0-5510582F3A70}"/>
              </a:ext>
            </a:extLst>
          </p:cNvPr>
          <p:cNvSpPr txBox="1"/>
          <p:nvPr/>
        </p:nvSpPr>
        <p:spPr>
          <a:xfrm>
            <a:off x="591128" y="97992"/>
            <a:ext cx="1261884" cy="369332"/>
          </a:xfrm>
          <a:prstGeom prst="rect">
            <a:avLst/>
          </a:prstGeom>
          <a:noFill/>
        </p:spPr>
        <p:txBody>
          <a:bodyPr wrap="none" rtlCol="0">
            <a:spAutoFit/>
          </a:bodyPr>
          <a:lstStyle/>
          <a:p>
            <a:r>
              <a:rPr lang="ja-JP" altLang="en-US" b="1" i="1" dirty="0">
                <a:solidFill>
                  <a:srgbClr val="002060"/>
                </a:solidFill>
                <a:latin typeface="Meiryo UI" panose="020B0604030504040204" pitchFamily="50" charset="-128"/>
                <a:ea typeface="Meiryo UI" panose="020B0604030504040204" pitchFamily="50" charset="-128"/>
              </a:rPr>
              <a:t>波及効果　</a:t>
            </a:r>
            <a:endParaRPr kumimoji="1" lang="en-US" altLang="ja-JP" b="1" i="1" dirty="0">
              <a:solidFill>
                <a:srgbClr val="FF0000"/>
              </a:solidFill>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5AE8F7D3-E0B3-6E9D-2C7E-544DA0D91F31}"/>
              </a:ext>
            </a:extLst>
          </p:cNvPr>
          <p:cNvGrpSpPr>
            <a:grpSpLocks noGrp="1" noUngrp="1" noRot="1" noMove="1" noResize="1"/>
          </p:cNvGrpSpPr>
          <p:nvPr/>
        </p:nvGrpSpPr>
        <p:grpSpPr>
          <a:xfrm>
            <a:off x="0" y="71474"/>
            <a:ext cx="12192000" cy="520974"/>
            <a:chOff x="0" y="106310"/>
            <a:chExt cx="12192000" cy="520974"/>
          </a:xfrm>
        </p:grpSpPr>
        <p:cxnSp>
          <p:nvCxnSpPr>
            <p:cNvPr id="11" name="直線コネクタ 10">
              <a:extLst>
                <a:ext uri="{FF2B5EF4-FFF2-40B4-BE49-F238E27FC236}">
                  <a16:creationId xmlns:a16="http://schemas.microsoft.com/office/drawing/2014/main" id="{7E638958-7CA9-EC48-93C5-4BD9833FF52A}"/>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BF34D313-6754-AE15-DE79-38D3D3925AD0}"/>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5" name="スライド番号プレースホルダー 4">
            <a:extLst>
              <a:ext uri="{FF2B5EF4-FFF2-40B4-BE49-F238E27FC236}">
                <a16:creationId xmlns:a16="http://schemas.microsoft.com/office/drawing/2014/main" id="{1BD1BCB7-C92C-82A4-15E3-930807A12D2C}"/>
              </a:ext>
            </a:extLst>
          </p:cNvPr>
          <p:cNvSpPr>
            <a:spLocks noGrp="1"/>
          </p:cNvSpPr>
          <p:nvPr>
            <p:ph type="sldNum" sz="quarter" idx="12"/>
          </p:nvPr>
        </p:nvSpPr>
        <p:spPr>
          <a:xfrm>
            <a:off x="8610600" y="6539230"/>
            <a:ext cx="2743200" cy="365125"/>
          </a:xfrm>
        </p:spPr>
        <p:txBody>
          <a:bodyPr/>
          <a:lstStyle/>
          <a:p>
            <a:fld id="{51889FFA-6D37-44E3-827C-3966D8331A8F}" type="slidenum">
              <a:rPr kumimoji="1" lang="ja-JP" altLang="en-US" smtClean="0"/>
              <a:t>6</a:t>
            </a:fld>
            <a:endParaRPr kumimoji="1" lang="ja-JP" altLang="en-US"/>
          </a:p>
        </p:txBody>
      </p:sp>
      <p:sp>
        <p:nvSpPr>
          <p:cNvPr id="13" name="テキスト ボックス 12">
            <a:extLst>
              <a:ext uri="{FF2B5EF4-FFF2-40B4-BE49-F238E27FC236}">
                <a16:creationId xmlns:a16="http://schemas.microsoft.com/office/drawing/2014/main" id="{57E3BC1E-E37D-3469-BAF9-3A999FC3C1BB}"/>
              </a:ext>
            </a:extLst>
          </p:cNvPr>
          <p:cNvSpPr txBox="1"/>
          <p:nvPr/>
        </p:nvSpPr>
        <p:spPr>
          <a:xfrm>
            <a:off x="1790647" y="117641"/>
            <a:ext cx="184731" cy="369332"/>
          </a:xfrm>
          <a:prstGeom prst="rect">
            <a:avLst/>
          </a:prstGeom>
          <a:noFill/>
        </p:spPr>
        <p:txBody>
          <a:bodyPr wrap="none" rtlCol="0">
            <a:spAutoFit/>
          </a:bodyPr>
          <a:lstStyle/>
          <a:p>
            <a:endParaRPr kumimoji="1" lang="en-US" altLang="ja-JP" dirty="0">
              <a:solidFill>
                <a:srgbClr val="FF0000"/>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EEA7D5AA-7B65-60C3-EA74-5053BDBF74C7}"/>
              </a:ext>
            </a:extLst>
          </p:cNvPr>
          <p:cNvSpPr/>
          <p:nvPr/>
        </p:nvSpPr>
        <p:spPr>
          <a:xfrm>
            <a:off x="82216" y="976966"/>
            <a:ext cx="5968346" cy="556226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BD5E02B8-444B-7010-C906-41724EEF6EEB}"/>
              </a:ext>
            </a:extLst>
          </p:cNvPr>
          <p:cNvSpPr/>
          <p:nvPr/>
        </p:nvSpPr>
        <p:spPr>
          <a:xfrm>
            <a:off x="6126480" y="976966"/>
            <a:ext cx="5968346" cy="556226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83958F54-504C-A311-24D5-7DA99B195097}"/>
              </a:ext>
            </a:extLst>
          </p:cNvPr>
          <p:cNvSpPr txBox="1"/>
          <p:nvPr/>
        </p:nvSpPr>
        <p:spPr>
          <a:xfrm>
            <a:off x="152400" y="1041221"/>
            <a:ext cx="2651760" cy="369332"/>
          </a:xfrm>
          <a:prstGeom prst="rect">
            <a:avLst/>
          </a:prstGeom>
          <a:noFill/>
        </p:spPr>
        <p:txBody>
          <a:bodyPr wrap="square">
            <a:spAutoFit/>
          </a:bodyPr>
          <a:lstStyle/>
          <a:p>
            <a:r>
              <a:rPr lang="ja-JP" altLang="en-US" b="1" dirty="0">
                <a:solidFill>
                  <a:schemeClr val="accent1">
                    <a:lumMod val="50000"/>
                  </a:schemeClr>
                </a:solidFill>
                <a:highlight>
                  <a:srgbClr val="FFFF00"/>
                </a:highlight>
                <a:latin typeface="Meiryo UI" panose="020B0604030504040204" pitchFamily="50" charset="-128"/>
                <a:ea typeface="Meiryo UI" panose="020B0604030504040204" pitchFamily="50" charset="-128"/>
              </a:rPr>
              <a:t>１　業界や市場への影響</a:t>
            </a:r>
            <a:endParaRPr lang="en-US" altLang="ja-JP" b="1" dirty="0">
              <a:solidFill>
                <a:schemeClr val="accent1">
                  <a:lumMod val="50000"/>
                </a:schemeClr>
              </a:solidFill>
              <a:highlight>
                <a:srgbClr val="FFFF00"/>
              </a:highlight>
              <a:latin typeface="Meiryo UI" panose="020B0604030504040204" pitchFamily="50" charset="-128"/>
              <a:ea typeface="Meiryo UI" panose="020B0604030504040204" pitchFamily="50" charset="-128"/>
            </a:endParaRPr>
          </a:p>
        </p:txBody>
      </p:sp>
      <p:sp>
        <p:nvSpPr>
          <p:cNvPr id="15" name="テキスト ボックス 14">
            <a:extLst>
              <a:ext uri="{FF2B5EF4-FFF2-40B4-BE49-F238E27FC236}">
                <a16:creationId xmlns:a16="http://schemas.microsoft.com/office/drawing/2014/main" id="{6F7162D6-A93B-3A49-D55F-9A71C4821BF7}"/>
              </a:ext>
            </a:extLst>
          </p:cNvPr>
          <p:cNvSpPr txBox="1"/>
          <p:nvPr/>
        </p:nvSpPr>
        <p:spPr>
          <a:xfrm>
            <a:off x="6176626" y="1041221"/>
            <a:ext cx="2433974" cy="369332"/>
          </a:xfrm>
          <a:prstGeom prst="rect">
            <a:avLst/>
          </a:prstGeom>
          <a:noFill/>
        </p:spPr>
        <p:txBody>
          <a:bodyPr wrap="square">
            <a:spAutoFit/>
          </a:bodyPr>
          <a:lstStyle/>
          <a:p>
            <a:r>
              <a:rPr lang="ja-JP" altLang="en-US" b="1" dirty="0">
                <a:solidFill>
                  <a:schemeClr val="accent1">
                    <a:lumMod val="50000"/>
                  </a:schemeClr>
                </a:solidFill>
                <a:highlight>
                  <a:srgbClr val="FFFF00"/>
                </a:highlight>
                <a:latin typeface="Meiryo UI" panose="020B0604030504040204" pitchFamily="50" charset="-128"/>
                <a:ea typeface="Meiryo UI" panose="020B0604030504040204" pitchFamily="50" charset="-128"/>
              </a:rPr>
              <a:t>２　持続可能性</a:t>
            </a:r>
            <a:endParaRPr lang="en-US" altLang="ja-JP" b="1" dirty="0">
              <a:solidFill>
                <a:schemeClr val="accent1">
                  <a:lumMod val="50000"/>
                </a:schemeClr>
              </a:solidFill>
              <a:highlight>
                <a:srgbClr val="FFFF00"/>
              </a:highlight>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5871A60E-98BD-5C30-5D7A-53BCEB8E69BF}"/>
              </a:ext>
            </a:extLst>
          </p:cNvPr>
          <p:cNvSpPr txBox="1"/>
          <p:nvPr/>
        </p:nvSpPr>
        <p:spPr>
          <a:xfrm>
            <a:off x="1778851" y="123700"/>
            <a:ext cx="8923036" cy="369332"/>
          </a:xfrm>
          <a:prstGeom prst="rect">
            <a:avLst/>
          </a:prstGeom>
          <a:noFill/>
        </p:spPr>
        <p:txBody>
          <a:bodyPr wrap="square">
            <a:spAutoFit/>
          </a:bodyPr>
          <a:lstStyle/>
          <a:p>
            <a:r>
              <a:rPr lang="ja-JP" altLang="en-US" b="1" dirty="0">
                <a:solidFill>
                  <a:schemeClr val="accent2"/>
                </a:solidFill>
                <a:highlight>
                  <a:srgbClr val="FFFF00"/>
                </a:highlight>
                <a:latin typeface="Meiryo UI" panose="020B0604030504040204" pitchFamily="50" charset="-128"/>
                <a:ea typeface="Meiryo UI" panose="020B0604030504040204" pitchFamily="50" charset="-128"/>
              </a:rPr>
              <a:t>必ず評価項目別（黄色塗）にご記載ください。各項目のサイズや配置は任意のものとします</a:t>
            </a:r>
            <a:endParaRPr lang="en-US" altLang="ja-JP" b="1" dirty="0">
              <a:solidFill>
                <a:schemeClr val="accent2"/>
              </a:solidFill>
              <a:highlight>
                <a:srgbClr val="FFFF00"/>
              </a:highlight>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35FE33E8-FC25-04AF-E451-D09942C9E9C3}"/>
              </a:ext>
            </a:extLst>
          </p:cNvPr>
          <p:cNvSpPr txBox="1"/>
          <p:nvPr/>
        </p:nvSpPr>
        <p:spPr>
          <a:xfrm>
            <a:off x="-20320" y="623320"/>
            <a:ext cx="8148320" cy="369332"/>
          </a:xfrm>
          <a:prstGeom prst="rect">
            <a:avLst/>
          </a:prstGeom>
          <a:noFill/>
        </p:spPr>
        <p:txBody>
          <a:bodyPr wrap="square">
            <a:spAutoFit/>
          </a:bodyPr>
          <a:lstStyle/>
          <a:p>
            <a:r>
              <a:rPr kumimoji="1" lang="ja-JP" altLang="en-US" b="1" dirty="0">
                <a:solidFill>
                  <a:schemeClr val="accent1">
                    <a:lumMod val="50000"/>
                  </a:schemeClr>
                </a:solidFill>
                <a:latin typeface="Meiryo UI" panose="020B0604030504040204" pitchFamily="50" charset="-128"/>
                <a:ea typeface="Meiryo UI" panose="020B0604030504040204" pitchFamily="50" charset="-128"/>
              </a:rPr>
              <a:t>インフラ</a:t>
            </a:r>
            <a:r>
              <a:rPr kumimoji="1" lang="en-US" altLang="ja-JP" b="1" dirty="0">
                <a:solidFill>
                  <a:schemeClr val="accent1">
                    <a:lumMod val="50000"/>
                  </a:schemeClr>
                </a:solidFill>
                <a:latin typeface="Meiryo UI" panose="020B0604030504040204" pitchFamily="50" charset="-128"/>
                <a:ea typeface="Meiryo UI" panose="020B0604030504040204" pitchFamily="50" charset="-128"/>
              </a:rPr>
              <a:t>DX</a:t>
            </a:r>
            <a:r>
              <a:rPr kumimoji="1" lang="ja-JP" altLang="en-US" b="1" dirty="0">
                <a:solidFill>
                  <a:schemeClr val="accent1">
                    <a:lumMod val="50000"/>
                  </a:schemeClr>
                </a:solidFill>
                <a:latin typeface="Meiryo UI" panose="020B0604030504040204" pitchFamily="50" charset="-128"/>
                <a:ea typeface="Meiryo UI" panose="020B0604030504040204" pitchFamily="50" charset="-128"/>
              </a:rPr>
              <a:t>の取組の波及効果について、次の内容を中心に記載してください。</a:t>
            </a:r>
            <a:endParaRPr kumimoji="1" lang="en-US" altLang="ja-JP"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49AE97CC-6BE7-6259-74B5-431ED98880EA}"/>
              </a:ext>
            </a:extLst>
          </p:cNvPr>
          <p:cNvSpPr txBox="1"/>
          <p:nvPr/>
        </p:nvSpPr>
        <p:spPr>
          <a:xfrm>
            <a:off x="24746" y="1646666"/>
            <a:ext cx="6151880" cy="646331"/>
          </a:xfrm>
          <a:prstGeom prst="rect">
            <a:avLst/>
          </a:prstGeom>
          <a:noFill/>
        </p:spPr>
        <p:txBody>
          <a:bodyPr wrap="square">
            <a:spAutoFit/>
          </a:bodyPr>
          <a:lstStyle/>
          <a:p>
            <a:r>
              <a:rPr lang="ja-JP" altLang="en-US" b="1" dirty="0">
                <a:solidFill>
                  <a:schemeClr val="accent1">
                    <a:lumMod val="50000"/>
                  </a:schemeClr>
                </a:solidFill>
                <a:latin typeface="Meiryo UI" panose="020B0604030504040204" pitchFamily="50" charset="-128"/>
                <a:ea typeface="Meiryo UI" panose="020B0604030504040204" pitchFamily="50" charset="-128"/>
              </a:rPr>
              <a:t>業界や市場全体に影響を与え、他の事業者や顧客に対しても波及する可能性が高い取組</a:t>
            </a:r>
            <a:r>
              <a:rPr kumimoji="1" lang="ja-JP" altLang="en-US" b="1" dirty="0">
                <a:solidFill>
                  <a:schemeClr val="accent1">
                    <a:lumMod val="50000"/>
                  </a:schemeClr>
                </a:solidFill>
                <a:latin typeface="Meiryo UI" panose="020B0604030504040204" pitchFamily="50" charset="-128"/>
                <a:ea typeface="Meiryo UI" panose="020B0604030504040204" pitchFamily="50" charset="-128"/>
              </a:rPr>
              <a:t>について記載してください。</a:t>
            </a:r>
            <a:endParaRPr kumimoji="1" lang="en-US" altLang="ja-JP"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E5DCF4E1-EB28-B514-4ECD-1F0039CB60E6}"/>
              </a:ext>
            </a:extLst>
          </p:cNvPr>
          <p:cNvSpPr txBox="1"/>
          <p:nvPr/>
        </p:nvSpPr>
        <p:spPr>
          <a:xfrm>
            <a:off x="6065521" y="1664885"/>
            <a:ext cx="6151880" cy="1477328"/>
          </a:xfrm>
          <a:prstGeom prst="rect">
            <a:avLst/>
          </a:prstGeom>
          <a:noFill/>
        </p:spPr>
        <p:txBody>
          <a:bodyPr wrap="square">
            <a:spAutoFit/>
          </a:bodyPr>
          <a:lstStyle/>
          <a:p>
            <a:r>
              <a:rPr kumimoji="1" lang="ja-JP" altLang="en-US" b="1" dirty="0">
                <a:solidFill>
                  <a:schemeClr val="accent1">
                    <a:lumMod val="50000"/>
                  </a:schemeClr>
                </a:solidFill>
                <a:latin typeface="Meiryo UI" panose="020B0604030504040204" pitchFamily="50" charset="-128"/>
                <a:ea typeface="Meiryo UI" panose="020B0604030504040204" pitchFamily="50" charset="-128"/>
              </a:rPr>
              <a:t>取組が持続可能であり、当該</a:t>
            </a:r>
            <a:r>
              <a:rPr kumimoji="1" lang="ja-JP" altLang="en-US" b="1" dirty="0">
                <a:solidFill>
                  <a:srgbClr val="002060"/>
                </a:solidFill>
                <a:latin typeface="Meiryo UI" panose="020B0604030504040204" pitchFamily="50" charset="-128"/>
                <a:ea typeface="Meiryo UI" panose="020B0604030504040204" pitchFamily="50" charset="-128"/>
              </a:rPr>
              <a:t>取組の今後の発展や拡大していくことが期待できる</a:t>
            </a:r>
            <a:r>
              <a:rPr lang="ja-JP" altLang="en-US" b="1" dirty="0">
                <a:solidFill>
                  <a:srgbClr val="002060"/>
                </a:solidFill>
                <a:latin typeface="Meiryo UI" panose="020B0604030504040204" pitchFamily="50" charset="-128"/>
                <a:ea typeface="Meiryo UI" panose="020B0604030504040204" pitchFamily="50" charset="-128"/>
              </a:rPr>
              <a:t>取組</a:t>
            </a:r>
            <a:r>
              <a:rPr kumimoji="1" lang="ja-JP" altLang="en-US" b="1" dirty="0">
                <a:solidFill>
                  <a:srgbClr val="002060"/>
                </a:solidFill>
                <a:latin typeface="Meiryo UI" panose="020B0604030504040204" pitchFamily="50" charset="-128"/>
                <a:ea typeface="Meiryo UI" panose="020B0604030504040204" pitchFamily="50" charset="-128"/>
              </a:rPr>
              <a:t>について記載してください。</a:t>
            </a:r>
            <a:endParaRPr kumimoji="1"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FF0000"/>
                </a:solidFill>
                <a:latin typeface="Meiryo UI" panose="020B0604030504040204" pitchFamily="50" charset="-128"/>
                <a:ea typeface="Meiryo UI" panose="020B0604030504040204" pitchFamily="50" charset="-128"/>
              </a:rPr>
              <a:t>また、今後、挑戦したいことや変革していきたいことなどについて記載してください。</a:t>
            </a:r>
            <a:endParaRPr kumimoji="1" lang="en-US" altLang="ja-JP" b="1" dirty="0">
              <a:solidFill>
                <a:srgbClr val="FF0000"/>
              </a:solidFill>
              <a:latin typeface="Meiryo UI" panose="020B0604030504040204" pitchFamily="50" charset="-128"/>
              <a:ea typeface="Meiryo UI" panose="020B0604030504040204" pitchFamily="50" charset="-128"/>
            </a:endParaRPr>
          </a:p>
          <a:p>
            <a:endParaRPr kumimoji="1" lang="en-US" altLang="ja-JP" b="1" dirty="0">
              <a:solidFill>
                <a:srgbClr val="FF0000"/>
              </a:solidFill>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DF62E110-AED9-2775-9456-7139734DBB5B}"/>
              </a:ext>
            </a:extLst>
          </p:cNvPr>
          <p:cNvSpPr txBox="1"/>
          <p:nvPr/>
        </p:nvSpPr>
        <p:spPr>
          <a:xfrm>
            <a:off x="-71120" y="6518907"/>
            <a:ext cx="6116320" cy="369332"/>
          </a:xfrm>
          <a:prstGeom prst="rect">
            <a:avLst/>
          </a:prstGeom>
          <a:noFill/>
        </p:spPr>
        <p:txBody>
          <a:bodyPr wrap="square">
            <a:spAutoFit/>
          </a:bodyPr>
          <a:lstStyle/>
          <a:p>
            <a:r>
              <a:rPr lang="ja-JP" altLang="en-US" b="1" dirty="0">
                <a:solidFill>
                  <a:srgbClr val="002060"/>
                </a:solidFill>
                <a:latin typeface="Meiryo UI" panose="020B0604030504040204" pitchFamily="50" charset="-128"/>
                <a:ea typeface="Meiryo UI" panose="020B0604030504040204" pitchFamily="50" charset="-128"/>
              </a:rPr>
              <a:t>（テキスト、図、画像利用可。各評価項目の１スライド以内）</a:t>
            </a:r>
            <a:endParaRPr lang="ja-JP" altLang="en-US" dirty="0"/>
          </a:p>
        </p:txBody>
      </p:sp>
      <p:sp>
        <p:nvSpPr>
          <p:cNvPr id="20" name="テキスト ボックス 19">
            <a:extLst>
              <a:ext uri="{FF2B5EF4-FFF2-40B4-BE49-F238E27FC236}">
                <a16:creationId xmlns:a16="http://schemas.microsoft.com/office/drawing/2014/main" id="{A7D7AAB4-DD1D-3C72-A328-3E682AC8B011}"/>
              </a:ext>
            </a:extLst>
          </p:cNvPr>
          <p:cNvSpPr txBox="1"/>
          <p:nvPr/>
        </p:nvSpPr>
        <p:spPr>
          <a:xfrm>
            <a:off x="6120746" y="3429819"/>
            <a:ext cx="6021200" cy="1569660"/>
          </a:xfrm>
          <a:prstGeom prst="rect">
            <a:avLst/>
          </a:prstGeom>
          <a:noFill/>
        </p:spPr>
        <p:txBody>
          <a:bodyPr wrap="none" rtlCol="0">
            <a:spAutoFit/>
          </a:bodyPr>
          <a:lstStyle/>
          <a:p>
            <a:r>
              <a:rPr kumimoji="1"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持続可能性の例</a:t>
            </a:r>
            <a:r>
              <a:rPr kumimoji="1"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・取組の今後の拡大可能性</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・生産工程の削減数、業務効率化の今後の可能性</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・保有資機材の効率化の今後の可能性</a:t>
            </a:r>
            <a:endParaRPr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・時間外労働時間の短縮、年次有給休暇の取得日数の増加の</a:t>
            </a:r>
            <a:r>
              <a:rPr lang="ja-JP" altLang="en-US" sz="1600" dirty="0">
                <a:latin typeface="Meiryo UI" panose="020B0604030504040204" pitchFamily="50" charset="-128"/>
                <a:ea typeface="Meiryo UI" panose="020B0604030504040204" pitchFamily="50" charset="-128"/>
              </a:rPr>
              <a:t>可能性</a:t>
            </a:r>
            <a:endParaRPr kumimoji="1"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・採用人数拡大の可能性</a:t>
            </a:r>
            <a:endParaRPr kumimoji="1" lang="ja-JP" altLang="en-US" sz="1600"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4092858D-52B2-1528-C7EE-47C76ECD04F9}"/>
              </a:ext>
            </a:extLst>
          </p:cNvPr>
          <p:cNvSpPr txBox="1"/>
          <p:nvPr/>
        </p:nvSpPr>
        <p:spPr>
          <a:xfrm>
            <a:off x="152400" y="3457008"/>
            <a:ext cx="3254417" cy="830997"/>
          </a:xfrm>
          <a:prstGeom prst="rect">
            <a:avLst/>
          </a:prstGeom>
          <a:noFill/>
        </p:spPr>
        <p:txBody>
          <a:bodyPr wrap="none" rtlCol="0">
            <a:spAutoFit/>
          </a:bodyPr>
          <a:lstStyle/>
          <a:p>
            <a:r>
              <a:rPr kumimoji="1" lang="en-US" altLang="ja-JP" sz="1600" dirty="0">
                <a:latin typeface="Meiryo UI" panose="020B0604030504040204" pitchFamily="50" charset="-128"/>
                <a:ea typeface="Meiryo UI" panose="020B0604030504040204" pitchFamily="50" charset="-128"/>
              </a:rPr>
              <a:t>【</a:t>
            </a:r>
            <a:r>
              <a:rPr kumimoji="1" lang="ja-JP" altLang="en-US" sz="1600" dirty="0">
                <a:latin typeface="Meiryo UI" panose="020B0604030504040204" pitchFamily="50" charset="-128"/>
                <a:ea typeface="Meiryo UI" panose="020B0604030504040204" pitchFamily="50" charset="-128"/>
              </a:rPr>
              <a:t>業界や市場への影響の例</a:t>
            </a:r>
            <a:r>
              <a:rPr kumimoji="1" lang="en-US" altLang="ja-JP" sz="1600" dirty="0">
                <a:latin typeface="Meiryo UI" panose="020B0604030504040204" pitchFamily="50" charset="-128"/>
                <a:ea typeface="Meiryo UI" panose="020B0604030504040204" pitchFamily="50" charset="-128"/>
              </a:rPr>
              <a:t>】</a:t>
            </a:r>
          </a:p>
          <a:p>
            <a:r>
              <a:rPr kumimoji="1" lang="ja-JP" altLang="en-US" sz="1600" dirty="0">
                <a:latin typeface="Meiryo UI" panose="020B0604030504040204" pitchFamily="50" charset="-128"/>
                <a:ea typeface="Meiryo UI" panose="020B0604030504040204" pitchFamily="50" charset="-128"/>
              </a:rPr>
              <a:t>・同業者の人手不足の解消の可能性</a:t>
            </a:r>
            <a:endParaRPr kumimoji="1" lang="en-US" altLang="ja-JP" sz="1600" dirty="0">
              <a:latin typeface="Meiryo UI" panose="020B0604030504040204" pitchFamily="50" charset="-128"/>
              <a:ea typeface="Meiryo UI" panose="020B0604030504040204" pitchFamily="50" charset="-128"/>
            </a:endParaRPr>
          </a:p>
          <a:p>
            <a:r>
              <a:rPr kumimoji="1" lang="ja-JP" altLang="en-US" sz="1600" dirty="0">
                <a:latin typeface="Meiryo UI" panose="020B0604030504040204" pitchFamily="50" charset="-128"/>
                <a:ea typeface="Meiryo UI" panose="020B0604030504040204" pitchFamily="50" charset="-128"/>
              </a:rPr>
              <a:t>・同業者の働き方改革推進の可能性</a:t>
            </a:r>
            <a:endParaRPr kumimoji="1"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110615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7B86B-BE85-4B4C-1D3E-949E73C5259E}"/>
            </a:ext>
          </a:extLst>
        </p:cNvPr>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0DF99FB-5ED7-10B1-30BC-08ED1D7CEDDC}"/>
              </a:ext>
            </a:extLst>
          </p:cNvPr>
          <p:cNvSpPr txBox="1"/>
          <p:nvPr/>
        </p:nvSpPr>
        <p:spPr>
          <a:xfrm>
            <a:off x="591128" y="89283"/>
            <a:ext cx="1492716" cy="369332"/>
          </a:xfrm>
          <a:prstGeom prst="rect">
            <a:avLst/>
          </a:prstGeom>
          <a:noFill/>
        </p:spPr>
        <p:txBody>
          <a:bodyPr wrap="none" rtlCol="0">
            <a:spAutoFit/>
          </a:bodyPr>
          <a:lstStyle/>
          <a:p>
            <a:r>
              <a:rPr lang="ja-JP" altLang="en-US" b="1" i="1" dirty="0">
                <a:solidFill>
                  <a:srgbClr val="002060"/>
                </a:solidFill>
                <a:latin typeface="Meiryo UI" panose="020B0604030504040204" pitchFamily="50" charset="-128"/>
                <a:ea typeface="Meiryo UI" panose="020B0604030504040204" pitchFamily="50" charset="-128"/>
              </a:rPr>
              <a:t>社会的意義　</a:t>
            </a:r>
            <a:endParaRPr kumimoji="1" lang="en-US" altLang="ja-JP" b="1" i="1" dirty="0">
              <a:solidFill>
                <a:srgbClr val="002060"/>
              </a:solidFill>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2FC671E2-0481-DCFB-9C50-69FB4DC41183}"/>
              </a:ext>
            </a:extLst>
          </p:cNvPr>
          <p:cNvGrpSpPr>
            <a:grpSpLocks noGrp="1" noUngrp="1" noRot="1" noMove="1" noResize="1"/>
          </p:cNvGrpSpPr>
          <p:nvPr/>
        </p:nvGrpSpPr>
        <p:grpSpPr>
          <a:xfrm>
            <a:off x="0" y="71474"/>
            <a:ext cx="12192000" cy="520974"/>
            <a:chOff x="0" y="106310"/>
            <a:chExt cx="12192000" cy="520974"/>
          </a:xfrm>
        </p:grpSpPr>
        <p:cxnSp>
          <p:nvCxnSpPr>
            <p:cNvPr id="11" name="直線コネクタ 10">
              <a:extLst>
                <a:ext uri="{FF2B5EF4-FFF2-40B4-BE49-F238E27FC236}">
                  <a16:creationId xmlns:a16="http://schemas.microsoft.com/office/drawing/2014/main" id="{BF6A8C19-B902-5D34-9B0D-06428BAF9B45}"/>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DB5C6543-F240-9305-16DB-3C3692617838}"/>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5" name="スライド番号プレースホルダー 4">
            <a:extLst>
              <a:ext uri="{FF2B5EF4-FFF2-40B4-BE49-F238E27FC236}">
                <a16:creationId xmlns:a16="http://schemas.microsoft.com/office/drawing/2014/main" id="{964CE063-27DB-E67A-A24C-A546D382B2C3}"/>
              </a:ext>
            </a:extLst>
          </p:cNvPr>
          <p:cNvSpPr>
            <a:spLocks noGrp="1"/>
          </p:cNvSpPr>
          <p:nvPr>
            <p:ph type="sldNum" sz="quarter" idx="12"/>
          </p:nvPr>
        </p:nvSpPr>
        <p:spPr>
          <a:xfrm>
            <a:off x="8610600" y="6457950"/>
            <a:ext cx="2743200" cy="365125"/>
          </a:xfrm>
        </p:spPr>
        <p:txBody>
          <a:bodyPr/>
          <a:lstStyle/>
          <a:p>
            <a:fld id="{51889FFA-6D37-44E3-827C-3966D8331A8F}" type="slidenum">
              <a:rPr kumimoji="1" lang="ja-JP" altLang="en-US" smtClean="0"/>
              <a:t>7</a:t>
            </a:fld>
            <a:endParaRPr kumimoji="1" lang="ja-JP" altLang="en-US"/>
          </a:p>
        </p:txBody>
      </p:sp>
      <p:sp>
        <p:nvSpPr>
          <p:cNvPr id="4" name="正方形/長方形 3">
            <a:extLst>
              <a:ext uri="{FF2B5EF4-FFF2-40B4-BE49-F238E27FC236}">
                <a16:creationId xmlns:a16="http://schemas.microsoft.com/office/drawing/2014/main" id="{6049A0CF-EF43-06ED-3E02-5A26E9658775}"/>
              </a:ext>
            </a:extLst>
          </p:cNvPr>
          <p:cNvSpPr/>
          <p:nvPr/>
        </p:nvSpPr>
        <p:spPr>
          <a:xfrm>
            <a:off x="82216" y="946486"/>
            <a:ext cx="5968346" cy="556226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a:extLst>
              <a:ext uri="{FF2B5EF4-FFF2-40B4-BE49-F238E27FC236}">
                <a16:creationId xmlns:a16="http://schemas.microsoft.com/office/drawing/2014/main" id="{94A594E2-8176-EC52-95B0-9EAA2805327B}"/>
              </a:ext>
            </a:extLst>
          </p:cNvPr>
          <p:cNvSpPr/>
          <p:nvPr/>
        </p:nvSpPr>
        <p:spPr>
          <a:xfrm>
            <a:off x="6126480" y="946486"/>
            <a:ext cx="5968346" cy="5562261"/>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DFCA2FB1-FAF3-215D-A650-5E5C79F51E20}"/>
              </a:ext>
            </a:extLst>
          </p:cNvPr>
          <p:cNvSpPr txBox="1"/>
          <p:nvPr/>
        </p:nvSpPr>
        <p:spPr>
          <a:xfrm>
            <a:off x="152400" y="1010741"/>
            <a:ext cx="2651760" cy="369332"/>
          </a:xfrm>
          <a:prstGeom prst="rect">
            <a:avLst/>
          </a:prstGeom>
          <a:noFill/>
        </p:spPr>
        <p:txBody>
          <a:bodyPr wrap="square">
            <a:spAutoFit/>
          </a:bodyPr>
          <a:lstStyle/>
          <a:p>
            <a:r>
              <a:rPr lang="ja-JP" altLang="en-US" b="1" dirty="0">
                <a:solidFill>
                  <a:schemeClr val="accent1">
                    <a:lumMod val="50000"/>
                  </a:schemeClr>
                </a:solidFill>
                <a:highlight>
                  <a:srgbClr val="FFFF00"/>
                </a:highlight>
                <a:latin typeface="Meiryo UI" panose="020B0604030504040204" pitchFamily="50" charset="-128"/>
                <a:ea typeface="Meiryo UI" panose="020B0604030504040204" pitchFamily="50" charset="-128"/>
              </a:rPr>
              <a:t>１　社会的課題への貢献</a:t>
            </a:r>
            <a:endParaRPr lang="en-US" altLang="ja-JP" b="1" dirty="0">
              <a:solidFill>
                <a:schemeClr val="accent1">
                  <a:lumMod val="50000"/>
                </a:schemeClr>
              </a:solidFill>
              <a:highlight>
                <a:srgbClr val="FFFF00"/>
              </a:highlight>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C5014E73-A22E-D8C5-9D21-7910E0D5DEA2}"/>
              </a:ext>
            </a:extLst>
          </p:cNvPr>
          <p:cNvSpPr txBox="1"/>
          <p:nvPr/>
        </p:nvSpPr>
        <p:spPr>
          <a:xfrm>
            <a:off x="6176626" y="1010741"/>
            <a:ext cx="3719214" cy="369332"/>
          </a:xfrm>
          <a:prstGeom prst="rect">
            <a:avLst/>
          </a:prstGeom>
          <a:noFill/>
        </p:spPr>
        <p:txBody>
          <a:bodyPr wrap="square">
            <a:spAutoFit/>
          </a:bodyPr>
          <a:lstStyle/>
          <a:p>
            <a:r>
              <a:rPr lang="ja-JP" altLang="en-US" b="1" dirty="0">
                <a:solidFill>
                  <a:schemeClr val="accent1">
                    <a:lumMod val="50000"/>
                  </a:schemeClr>
                </a:solidFill>
                <a:highlight>
                  <a:srgbClr val="FFFF00"/>
                </a:highlight>
                <a:latin typeface="Meiryo UI" panose="020B0604030504040204" pitchFamily="50" charset="-128"/>
                <a:ea typeface="Meiryo UI" panose="020B0604030504040204" pitchFamily="50" charset="-128"/>
              </a:rPr>
              <a:t>２　ステークホルダーとの協力関係</a:t>
            </a:r>
            <a:endParaRPr lang="en-US" altLang="ja-JP" b="1" dirty="0">
              <a:solidFill>
                <a:schemeClr val="accent1">
                  <a:lumMod val="50000"/>
                </a:schemeClr>
              </a:solidFill>
              <a:highlight>
                <a:srgbClr val="FFFF00"/>
              </a:highlight>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FCB9DEF5-3D5A-A09D-A52F-9B265B2ED528}"/>
              </a:ext>
            </a:extLst>
          </p:cNvPr>
          <p:cNvSpPr txBox="1"/>
          <p:nvPr/>
        </p:nvSpPr>
        <p:spPr>
          <a:xfrm>
            <a:off x="2083844" y="141392"/>
            <a:ext cx="8912157" cy="369332"/>
          </a:xfrm>
          <a:prstGeom prst="rect">
            <a:avLst/>
          </a:prstGeom>
          <a:noFill/>
        </p:spPr>
        <p:txBody>
          <a:bodyPr wrap="square">
            <a:spAutoFit/>
          </a:bodyPr>
          <a:lstStyle/>
          <a:p>
            <a:r>
              <a:rPr lang="ja-JP" altLang="en-US" b="1" dirty="0">
                <a:solidFill>
                  <a:schemeClr val="accent2"/>
                </a:solidFill>
                <a:highlight>
                  <a:srgbClr val="FFFF00"/>
                </a:highlight>
                <a:latin typeface="Meiryo UI" panose="020B0604030504040204" pitchFamily="50" charset="-128"/>
                <a:ea typeface="Meiryo UI" panose="020B0604030504040204" pitchFamily="50" charset="-128"/>
              </a:rPr>
              <a:t>必ず評価項目別（黄色塗）にご記載ください。各項目のサイズや配置は任意のものとします</a:t>
            </a:r>
            <a:endParaRPr lang="en-US" altLang="ja-JP" b="1" dirty="0">
              <a:solidFill>
                <a:schemeClr val="accent2"/>
              </a:solidFill>
              <a:highlight>
                <a:srgbClr val="FFFF00"/>
              </a:highlight>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6101B738-7B1E-F357-EA33-586244D6C4C1}"/>
              </a:ext>
            </a:extLst>
          </p:cNvPr>
          <p:cNvSpPr txBox="1"/>
          <p:nvPr/>
        </p:nvSpPr>
        <p:spPr>
          <a:xfrm>
            <a:off x="97174" y="592448"/>
            <a:ext cx="9229706" cy="369332"/>
          </a:xfrm>
          <a:prstGeom prst="rect">
            <a:avLst/>
          </a:prstGeom>
          <a:noFill/>
        </p:spPr>
        <p:txBody>
          <a:bodyPr wrap="square">
            <a:spAutoFit/>
          </a:bodyPr>
          <a:lstStyle/>
          <a:p>
            <a:r>
              <a:rPr lang="ja-JP" altLang="en-US" b="1" dirty="0">
                <a:solidFill>
                  <a:schemeClr val="accent1">
                    <a:lumMod val="50000"/>
                  </a:schemeClr>
                </a:solidFill>
                <a:latin typeface="Meiryo UI" panose="020B0604030504040204" pitchFamily="50" charset="-128"/>
                <a:ea typeface="Meiryo UI" panose="020B0604030504040204" pitchFamily="50" charset="-128"/>
              </a:rPr>
              <a:t>インフラ</a:t>
            </a:r>
            <a:r>
              <a:rPr lang="en-US" altLang="ja-JP" b="1" dirty="0">
                <a:solidFill>
                  <a:schemeClr val="accent1">
                    <a:lumMod val="50000"/>
                  </a:schemeClr>
                </a:solidFill>
                <a:latin typeface="Meiryo UI" panose="020B0604030504040204" pitchFamily="50" charset="-128"/>
                <a:ea typeface="Meiryo UI" panose="020B0604030504040204" pitchFamily="50" charset="-128"/>
              </a:rPr>
              <a:t>DX</a:t>
            </a:r>
            <a:r>
              <a:rPr lang="ja-JP" altLang="en-US" b="1" dirty="0">
                <a:solidFill>
                  <a:schemeClr val="accent1">
                    <a:lumMod val="50000"/>
                  </a:schemeClr>
                </a:solidFill>
                <a:latin typeface="Meiryo UI" panose="020B0604030504040204" pitchFamily="50" charset="-128"/>
                <a:ea typeface="Meiryo UI" panose="020B0604030504040204" pitchFamily="50" charset="-128"/>
              </a:rPr>
              <a:t>の取組の社会的意義について、次の内容を中心に記載してください。</a:t>
            </a:r>
            <a:endParaRPr lang="en-US" altLang="ja-JP" b="1" dirty="0">
              <a:solidFill>
                <a:schemeClr val="accent1">
                  <a:lumMod val="50000"/>
                </a:schemeClr>
              </a:solidFill>
              <a:latin typeface="Meiryo UI" panose="020B0604030504040204" pitchFamily="50" charset="-128"/>
              <a:ea typeface="Meiryo UI" panose="020B0604030504040204" pitchFamily="50" charset="-128"/>
            </a:endParaRPr>
          </a:p>
        </p:txBody>
      </p:sp>
      <p:sp>
        <p:nvSpPr>
          <p:cNvPr id="18" name="テキスト ボックス 17">
            <a:extLst>
              <a:ext uri="{FF2B5EF4-FFF2-40B4-BE49-F238E27FC236}">
                <a16:creationId xmlns:a16="http://schemas.microsoft.com/office/drawing/2014/main" id="{356A8B75-4167-42B5-08C4-DBA6CFC83F51}"/>
              </a:ext>
            </a:extLst>
          </p:cNvPr>
          <p:cNvSpPr txBox="1"/>
          <p:nvPr/>
        </p:nvSpPr>
        <p:spPr>
          <a:xfrm>
            <a:off x="107597" y="1786184"/>
            <a:ext cx="5842654" cy="923330"/>
          </a:xfrm>
          <a:prstGeom prst="rect">
            <a:avLst/>
          </a:prstGeom>
          <a:noFill/>
        </p:spPr>
        <p:txBody>
          <a:bodyPr wrap="square">
            <a:spAutoFit/>
          </a:bodyPr>
          <a:lstStyle/>
          <a:p>
            <a:r>
              <a:rPr lang="ja-JP" altLang="en-US" b="1" dirty="0">
                <a:solidFill>
                  <a:schemeClr val="accent2"/>
                </a:solidFill>
                <a:latin typeface="Meiryo UI" panose="020B0604030504040204" pitchFamily="50" charset="-128"/>
                <a:ea typeface="Meiryo UI" panose="020B0604030504040204" pitchFamily="50" charset="-128"/>
              </a:rPr>
              <a:t>対象となる工事・委託業務における</a:t>
            </a:r>
            <a:r>
              <a:rPr lang="en-US" altLang="ja-JP" b="1" dirty="0">
                <a:solidFill>
                  <a:schemeClr val="accent2"/>
                </a:solidFill>
                <a:latin typeface="Meiryo UI" panose="020B0604030504040204" pitchFamily="50" charset="-128"/>
                <a:ea typeface="Meiryo UI" panose="020B0604030504040204" pitchFamily="50" charset="-128"/>
              </a:rPr>
              <a:t>DX</a:t>
            </a:r>
            <a:r>
              <a:rPr lang="ja-JP" altLang="en-US" b="1" dirty="0">
                <a:solidFill>
                  <a:schemeClr val="accent2"/>
                </a:solidFill>
                <a:latin typeface="Meiryo UI" panose="020B0604030504040204" pitchFamily="50" charset="-128"/>
                <a:ea typeface="Meiryo UI" panose="020B0604030504040204" pitchFamily="50" charset="-128"/>
              </a:rPr>
              <a:t>の取組が、</a:t>
            </a:r>
            <a:r>
              <a:rPr lang="ja-JP" altLang="en-US" b="1" dirty="0">
                <a:solidFill>
                  <a:srgbClr val="002060"/>
                </a:solidFill>
                <a:latin typeface="Meiryo UI" panose="020B0604030504040204" pitchFamily="50" charset="-128"/>
                <a:ea typeface="Meiryo UI" panose="020B0604030504040204" pitchFamily="50" charset="-128"/>
              </a:rPr>
              <a:t>社会的課題や持続可能な開発目標などに対して積極的に貢献している取組について記載してください。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p:txBody>
      </p:sp>
      <p:sp>
        <p:nvSpPr>
          <p:cNvPr id="20" name="テキスト ボックス 19">
            <a:extLst>
              <a:ext uri="{FF2B5EF4-FFF2-40B4-BE49-F238E27FC236}">
                <a16:creationId xmlns:a16="http://schemas.microsoft.com/office/drawing/2014/main" id="{600CB954-6F2A-BFEB-C5AD-43B8751FC7B4}"/>
              </a:ext>
            </a:extLst>
          </p:cNvPr>
          <p:cNvSpPr txBox="1"/>
          <p:nvPr/>
        </p:nvSpPr>
        <p:spPr>
          <a:xfrm>
            <a:off x="6096000" y="1771791"/>
            <a:ext cx="5853077" cy="1200329"/>
          </a:xfrm>
          <a:prstGeom prst="rect">
            <a:avLst/>
          </a:prstGeom>
          <a:noFill/>
        </p:spPr>
        <p:txBody>
          <a:bodyPr wrap="square">
            <a:spAutoFit/>
          </a:bodyPr>
          <a:lstStyle/>
          <a:p>
            <a:r>
              <a:rPr lang="ja-JP" altLang="en-US" b="1" dirty="0">
                <a:solidFill>
                  <a:schemeClr val="accent2"/>
                </a:solidFill>
                <a:latin typeface="Meiryo UI" panose="020B0604030504040204" pitchFamily="50" charset="-128"/>
                <a:ea typeface="Meiryo UI" panose="020B0604030504040204" pitchFamily="50" charset="-128"/>
              </a:rPr>
              <a:t>対象となる工事・委託業務における</a:t>
            </a:r>
            <a:r>
              <a:rPr lang="en-US" altLang="ja-JP" b="1" dirty="0">
                <a:solidFill>
                  <a:schemeClr val="accent2"/>
                </a:solidFill>
                <a:latin typeface="Meiryo UI" panose="020B0604030504040204" pitchFamily="50" charset="-128"/>
                <a:ea typeface="Meiryo UI" panose="020B0604030504040204" pitchFamily="50" charset="-128"/>
              </a:rPr>
              <a:t>DX</a:t>
            </a:r>
            <a:r>
              <a:rPr lang="ja-JP" altLang="en-US" b="1" dirty="0">
                <a:solidFill>
                  <a:schemeClr val="accent2"/>
                </a:solidFill>
                <a:latin typeface="Meiryo UI" panose="020B0604030504040204" pitchFamily="50" charset="-128"/>
                <a:ea typeface="Meiryo UI" panose="020B0604030504040204" pitchFamily="50" charset="-128"/>
              </a:rPr>
              <a:t>の取組が、</a:t>
            </a:r>
            <a:r>
              <a:rPr lang="ja-JP" altLang="en-US" b="1" dirty="0">
                <a:solidFill>
                  <a:schemeClr val="accent1">
                    <a:lumMod val="50000"/>
                  </a:schemeClr>
                </a:solidFill>
                <a:latin typeface="Meiryo UI" panose="020B0604030504040204" pitchFamily="50" charset="-128"/>
                <a:ea typeface="Meiryo UI" panose="020B0604030504040204" pitchFamily="50" charset="-128"/>
              </a:rPr>
              <a:t>発注者、従業員、パートナー、地域社会などのステークホルダーとの協力関係を築き、また、こうした方々の利益に配慮している取組</a:t>
            </a:r>
            <a:r>
              <a:rPr lang="ja-JP" altLang="en-US" b="1" dirty="0">
                <a:solidFill>
                  <a:srgbClr val="002060"/>
                </a:solidFill>
                <a:latin typeface="Meiryo UI" panose="020B0604030504040204" pitchFamily="50" charset="-128"/>
                <a:ea typeface="Meiryo UI" panose="020B0604030504040204" pitchFamily="50" charset="-128"/>
              </a:rPr>
              <a:t>について記載してください。</a:t>
            </a:r>
            <a:endParaRPr lang="en-US" altLang="ja-JP" b="1" dirty="0">
              <a:solidFill>
                <a:srgbClr val="002060"/>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85FAEC45-0A1B-C476-5C4B-16205FA4675C}"/>
              </a:ext>
            </a:extLst>
          </p:cNvPr>
          <p:cNvSpPr txBox="1"/>
          <p:nvPr/>
        </p:nvSpPr>
        <p:spPr>
          <a:xfrm>
            <a:off x="-71120" y="6498587"/>
            <a:ext cx="6116320" cy="369332"/>
          </a:xfrm>
          <a:prstGeom prst="rect">
            <a:avLst/>
          </a:prstGeom>
          <a:noFill/>
        </p:spPr>
        <p:txBody>
          <a:bodyPr wrap="square">
            <a:spAutoFit/>
          </a:bodyPr>
          <a:lstStyle/>
          <a:p>
            <a:r>
              <a:rPr lang="ja-JP" altLang="en-US" b="1" dirty="0">
                <a:solidFill>
                  <a:srgbClr val="002060"/>
                </a:solidFill>
                <a:latin typeface="Meiryo UI" panose="020B0604030504040204" pitchFamily="50" charset="-128"/>
                <a:ea typeface="Meiryo UI" panose="020B0604030504040204" pitchFamily="50" charset="-128"/>
              </a:rPr>
              <a:t>（テキスト、図、画像利用可。各評価項目の１スライド以内）</a:t>
            </a:r>
            <a:endParaRPr lang="ja-JP" altLang="en-US" dirty="0"/>
          </a:p>
        </p:txBody>
      </p:sp>
      <p:sp>
        <p:nvSpPr>
          <p:cNvPr id="21" name="テキスト ボックス 20">
            <a:extLst>
              <a:ext uri="{FF2B5EF4-FFF2-40B4-BE49-F238E27FC236}">
                <a16:creationId xmlns:a16="http://schemas.microsoft.com/office/drawing/2014/main" id="{1CBF8A22-C827-57EF-A77E-C3F654879DC8}"/>
              </a:ext>
            </a:extLst>
          </p:cNvPr>
          <p:cNvSpPr txBox="1"/>
          <p:nvPr/>
        </p:nvSpPr>
        <p:spPr>
          <a:xfrm>
            <a:off x="6225662" y="3189007"/>
            <a:ext cx="3951723" cy="1077218"/>
          </a:xfrm>
          <a:prstGeom prst="rect">
            <a:avLst/>
          </a:prstGeom>
          <a:noFill/>
        </p:spPr>
        <p:txBody>
          <a:bodyPr wrap="none" rtlCol="0">
            <a:spAutoFit/>
          </a:bodyPr>
          <a:lstStyle/>
          <a:p>
            <a:r>
              <a:rPr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ステークホルダーとの協力関係の例</a:t>
            </a:r>
            <a:r>
              <a:rPr lang="en-US" altLang="ja-JP" sz="1600"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BCP</a:t>
            </a:r>
            <a:r>
              <a:rPr lang="ja-JP" altLang="en-US" sz="1600" dirty="0">
                <a:latin typeface="Meiryo UI" panose="020B0604030504040204" pitchFamily="50" charset="-128"/>
                <a:ea typeface="Meiryo UI" panose="020B0604030504040204" pitchFamily="50" charset="-128"/>
              </a:rPr>
              <a:t>の観点でのパートナー企業との協力関係</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・従業員の社会貢献活動への協力</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・地域社会における協力</a:t>
            </a:r>
            <a:endParaRPr lang="en-US" altLang="ja-JP" sz="1600" dirty="0">
              <a:latin typeface="Meiryo UI" panose="020B0604030504040204" pitchFamily="50" charset="-128"/>
              <a:ea typeface="Meiryo UI" panose="020B0604030504040204" pitchFamily="50" charset="-128"/>
            </a:endParaRPr>
          </a:p>
        </p:txBody>
      </p:sp>
      <p:sp>
        <p:nvSpPr>
          <p:cNvPr id="24" name="テキスト ボックス 23">
            <a:extLst>
              <a:ext uri="{FF2B5EF4-FFF2-40B4-BE49-F238E27FC236}">
                <a16:creationId xmlns:a16="http://schemas.microsoft.com/office/drawing/2014/main" id="{4B8DB811-FA79-133B-7ECD-72B576A2E156}"/>
              </a:ext>
            </a:extLst>
          </p:cNvPr>
          <p:cNvSpPr txBox="1"/>
          <p:nvPr/>
        </p:nvSpPr>
        <p:spPr>
          <a:xfrm>
            <a:off x="152400" y="3219055"/>
            <a:ext cx="5639685" cy="1077218"/>
          </a:xfrm>
          <a:prstGeom prst="rect">
            <a:avLst/>
          </a:prstGeom>
          <a:noFill/>
        </p:spPr>
        <p:txBody>
          <a:bodyPr wrap="none" rtlCol="0">
            <a:spAutoFit/>
          </a:bodyPr>
          <a:lstStyle/>
          <a:p>
            <a:r>
              <a:rPr kumimoji="1" lang="en-US" altLang="ja-JP" sz="1600" dirty="0">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社会的</a:t>
            </a:r>
            <a:r>
              <a:rPr kumimoji="1" lang="ja-JP" altLang="en-US" sz="1600" dirty="0">
                <a:latin typeface="Meiryo UI" panose="020B0604030504040204" pitchFamily="50" charset="-128"/>
                <a:ea typeface="Meiryo UI" panose="020B0604030504040204" pitchFamily="50" charset="-128"/>
              </a:rPr>
              <a:t>課題への貢献の例</a:t>
            </a:r>
            <a:r>
              <a:rPr kumimoji="1" lang="en-US" altLang="ja-JP" sz="1600" dirty="0">
                <a:latin typeface="Meiryo UI" panose="020B0604030504040204" pitchFamily="50" charset="-128"/>
                <a:ea typeface="Meiryo UI" panose="020B0604030504040204" pitchFamily="50" charset="-128"/>
              </a:rPr>
              <a:t>】</a:t>
            </a:r>
          </a:p>
          <a:p>
            <a:r>
              <a:rPr lang="ja-JP" altLang="en-US" sz="1600" b="1" dirty="0">
                <a:solidFill>
                  <a:schemeClr val="accent2"/>
                </a:solidFill>
                <a:latin typeface="Meiryo UI" panose="020B0604030504040204" pitchFamily="50" charset="-128"/>
                <a:ea typeface="Meiryo UI" panose="020B0604030504040204" pitchFamily="50" charset="-128"/>
              </a:rPr>
              <a:t>・業務時間が削減し、浮いた時間を社会的課題への貢献に充てた</a:t>
            </a:r>
            <a:endParaRPr kumimoji="1" lang="en-US" altLang="ja-JP" sz="1600" b="1"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a:t>
            </a:r>
            <a:r>
              <a:rPr lang="en-US" altLang="ja-JP" sz="1600" dirty="0">
                <a:latin typeface="Meiryo UI" panose="020B0604030504040204" pitchFamily="50" charset="-128"/>
                <a:ea typeface="Meiryo UI" panose="020B0604030504040204" pitchFamily="50" charset="-128"/>
              </a:rPr>
              <a:t>SDGs</a:t>
            </a:r>
            <a:r>
              <a:rPr lang="ja-JP" altLang="en-US" sz="1600" dirty="0">
                <a:latin typeface="Meiryo UI" panose="020B0604030504040204" pitchFamily="50" charset="-128"/>
                <a:ea typeface="Meiryo UI" panose="020B0604030504040204" pitchFamily="50" charset="-128"/>
              </a:rPr>
              <a:t>との関連性</a:t>
            </a:r>
            <a:endParaRPr lang="en-US" altLang="ja-JP" sz="1600" dirty="0">
              <a:latin typeface="Meiryo UI" panose="020B0604030504040204" pitchFamily="50" charset="-128"/>
              <a:ea typeface="Meiryo UI" panose="020B0604030504040204" pitchFamily="50" charset="-128"/>
            </a:endParaRPr>
          </a:p>
          <a:p>
            <a:r>
              <a:rPr lang="ja-JP" altLang="en-US" sz="1600" dirty="0">
                <a:latin typeface="Meiryo UI" panose="020B0604030504040204" pitchFamily="50" charset="-128"/>
                <a:ea typeface="Meiryo UI" panose="020B0604030504040204" pitchFamily="50" charset="-128"/>
              </a:rPr>
              <a:t>・カーボンニュートラルとの関連性</a:t>
            </a:r>
            <a:endParaRPr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414580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11398FF-10B1-D7EC-E607-5235FEC44274}"/>
              </a:ext>
            </a:extLst>
          </p:cNvPr>
          <p:cNvSpPr txBox="1"/>
          <p:nvPr/>
        </p:nvSpPr>
        <p:spPr>
          <a:xfrm>
            <a:off x="591128" y="89283"/>
            <a:ext cx="1261884" cy="369332"/>
          </a:xfrm>
          <a:prstGeom prst="rect">
            <a:avLst/>
          </a:prstGeom>
          <a:noFill/>
        </p:spPr>
        <p:txBody>
          <a:bodyPr wrap="none" rtlCol="0">
            <a:spAutoFit/>
          </a:bodyPr>
          <a:lstStyle/>
          <a:p>
            <a:r>
              <a:rPr kumimoji="1" lang="ja-JP" altLang="en-US" b="1" i="1" dirty="0">
                <a:solidFill>
                  <a:srgbClr val="002060"/>
                </a:solidFill>
                <a:latin typeface="Meiryo UI" panose="020B0604030504040204" pitchFamily="50" charset="-128"/>
                <a:ea typeface="Meiryo UI" panose="020B0604030504040204" pitchFamily="50" charset="-128"/>
              </a:rPr>
              <a:t>補足資料　</a:t>
            </a:r>
            <a:endParaRPr kumimoji="1" lang="en-US" altLang="ja-JP" b="1" i="1" dirty="0">
              <a:solidFill>
                <a:srgbClr val="FF0000"/>
              </a:solidFill>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0032B2F2-7A76-1FF0-90F0-884A481D3331}"/>
              </a:ext>
            </a:extLst>
          </p:cNvPr>
          <p:cNvSpPr txBox="1"/>
          <p:nvPr/>
        </p:nvSpPr>
        <p:spPr>
          <a:xfrm>
            <a:off x="450566" y="762853"/>
            <a:ext cx="11402480" cy="677108"/>
          </a:xfrm>
          <a:prstGeom prst="rect">
            <a:avLst/>
          </a:prstGeom>
          <a:noFill/>
        </p:spPr>
        <p:txBody>
          <a:bodyPr wrap="none" rtlCol="0">
            <a:spAutoFit/>
          </a:bodyPr>
          <a:lstStyle/>
          <a:p>
            <a:r>
              <a:rPr lang="ja-JP" altLang="en-US" b="1" dirty="0">
                <a:solidFill>
                  <a:srgbClr val="002060"/>
                </a:solidFill>
                <a:latin typeface="Meiryo UI" panose="020B0604030504040204" pitchFamily="50" charset="-128"/>
                <a:ea typeface="Meiryo UI" panose="020B0604030504040204" pitchFamily="50" charset="-128"/>
              </a:rPr>
              <a:t>その他、工夫したこと、</a:t>
            </a:r>
            <a:r>
              <a:rPr lang="ja-JP" altLang="en-US" b="1" dirty="0">
                <a:solidFill>
                  <a:srgbClr val="FF0000"/>
                </a:solidFill>
                <a:latin typeface="Meiryo UI" panose="020B0604030504040204" pitchFamily="50" charset="-128"/>
                <a:ea typeface="Meiryo UI" panose="020B0604030504040204" pitchFamily="50" charset="-128"/>
              </a:rPr>
              <a:t>他社には負けないことや独自性など、</a:t>
            </a:r>
            <a:r>
              <a:rPr lang="ja-JP" altLang="en-US" b="1" dirty="0">
                <a:solidFill>
                  <a:srgbClr val="002060"/>
                </a:solidFill>
                <a:latin typeface="Meiryo UI" panose="020B0604030504040204" pitchFamily="50" charset="-128"/>
                <a:ea typeface="Meiryo UI" panose="020B0604030504040204" pitchFamily="50" charset="-128"/>
              </a:rPr>
              <a:t>アピールポイントがあれば自由に記載してください</a:t>
            </a:r>
            <a:r>
              <a:rPr lang="ja-JP" altLang="en-US" sz="2000" b="1" dirty="0">
                <a:solidFill>
                  <a:srgbClr val="002060"/>
                </a:solidFill>
                <a:latin typeface="Meiryo UI" panose="020B0604030504040204" pitchFamily="50" charset="-128"/>
                <a:ea typeface="Meiryo UI" panose="020B0604030504040204" pitchFamily="50" charset="-128"/>
              </a:rPr>
              <a:t>（任意）</a:t>
            </a:r>
            <a:r>
              <a:rPr lang="ja-JP" altLang="en-US" b="1" dirty="0">
                <a:solidFill>
                  <a:srgbClr val="002060"/>
                </a:solidFill>
                <a:latin typeface="Meiryo UI" panose="020B0604030504040204" pitchFamily="50" charset="-128"/>
                <a:ea typeface="Meiryo UI" panose="020B0604030504040204" pitchFamily="50" charset="-128"/>
              </a:rPr>
              <a:t>。</a:t>
            </a:r>
            <a:endParaRPr lang="en-US" altLang="ja-JP" b="1" dirty="0">
              <a:solidFill>
                <a:srgbClr val="002060"/>
              </a:solidFill>
              <a:latin typeface="Meiryo UI" panose="020B0604030504040204" pitchFamily="50" charset="-128"/>
              <a:ea typeface="Meiryo UI" panose="020B0604030504040204" pitchFamily="50" charset="-128"/>
            </a:endParaRPr>
          </a:p>
          <a:p>
            <a:r>
              <a:rPr lang="ja-JP" altLang="en-US" b="1" dirty="0">
                <a:solidFill>
                  <a:srgbClr val="002060"/>
                </a:solidFill>
                <a:latin typeface="Meiryo UI" panose="020B0604030504040204" pitchFamily="50" charset="-128"/>
                <a:ea typeface="Meiryo UI" panose="020B0604030504040204" pitchFamily="50" charset="-128"/>
              </a:rPr>
              <a:t>（テキスト、図、画像利用可。１スライド）</a:t>
            </a:r>
            <a:endParaRPr kumimoji="1" lang="en-US" altLang="ja-JP" b="1" dirty="0">
              <a:solidFill>
                <a:srgbClr val="002060"/>
              </a:solidFill>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5DA698DD-77F1-DCAC-6330-73980346F495}"/>
              </a:ext>
            </a:extLst>
          </p:cNvPr>
          <p:cNvGrpSpPr>
            <a:grpSpLocks noGrp="1" noUngrp="1" noRot="1" noMove="1" noResize="1"/>
          </p:cNvGrpSpPr>
          <p:nvPr/>
        </p:nvGrpSpPr>
        <p:grpSpPr>
          <a:xfrm>
            <a:off x="0" y="71474"/>
            <a:ext cx="12192000" cy="520974"/>
            <a:chOff x="0" y="106310"/>
            <a:chExt cx="12192000" cy="520974"/>
          </a:xfrm>
        </p:grpSpPr>
        <p:cxnSp>
          <p:nvCxnSpPr>
            <p:cNvPr id="11" name="直線コネクタ 10">
              <a:extLst>
                <a:ext uri="{FF2B5EF4-FFF2-40B4-BE49-F238E27FC236}">
                  <a16:creationId xmlns:a16="http://schemas.microsoft.com/office/drawing/2014/main" id="{9B5592CE-8CC3-517C-EEE2-568A623024BB}"/>
                </a:ext>
              </a:extLst>
            </p:cNvPr>
            <p:cNvCxnSpPr>
              <a:cxnSpLocks noGrp="1" noRot="1" noMove="1" noResize="1" noEditPoints="1" noAdjustHandles="1" noChangeArrowheads="1" noChangeShapeType="1"/>
            </p:cNvCxnSpPr>
            <p:nvPr/>
          </p:nvCxnSpPr>
          <p:spPr>
            <a:xfrm>
              <a:off x="0" y="627284"/>
              <a:ext cx="12192000" cy="0"/>
            </a:xfrm>
            <a:prstGeom prst="line">
              <a:avLst/>
            </a:prstGeom>
            <a:ln w="76200" cmpd="thickThin">
              <a:solidFill>
                <a:srgbClr val="002060"/>
              </a:solidFill>
            </a:ln>
          </p:spPr>
          <p:style>
            <a:lnRef idx="1">
              <a:schemeClr val="accent1"/>
            </a:lnRef>
            <a:fillRef idx="0">
              <a:schemeClr val="accent1"/>
            </a:fillRef>
            <a:effectRef idx="0">
              <a:schemeClr val="accent1"/>
            </a:effectRef>
            <a:fontRef idx="minor">
              <a:schemeClr val="tx1"/>
            </a:fontRef>
          </p:style>
        </p:cxnSp>
        <p:pic>
          <p:nvPicPr>
            <p:cNvPr id="12" name="図 11">
              <a:extLst>
                <a:ext uri="{FF2B5EF4-FFF2-40B4-BE49-F238E27FC236}">
                  <a16:creationId xmlns:a16="http://schemas.microsoft.com/office/drawing/2014/main" id="{892048C0-8601-580E-FB69-49CC5E5D746B}"/>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rcRect/>
            <a:stretch/>
          </p:blipFill>
          <p:spPr>
            <a:xfrm>
              <a:off x="11342921" y="106310"/>
              <a:ext cx="606156" cy="461666"/>
            </a:xfrm>
            <a:prstGeom prst="rect">
              <a:avLst/>
            </a:prstGeom>
          </p:spPr>
        </p:pic>
      </p:grpSp>
      <p:sp>
        <p:nvSpPr>
          <p:cNvPr id="5" name="スライド番号プレースホルダー 4">
            <a:extLst>
              <a:ext uri="{FF2B5EF4-FFF2-40B4-BE49-F238E27FC236}">
                <a16:creationId xmlns:a16="http://schemas.microsoft.com/office/drawing/2014/main" id="{5A492A48-4EE9-4103-8F89-F24D6BC14C51}"/>
              </a:ext>
            </a:extLst>
          </p:cNvPr>
          <p:cNvSpPr>
            <a:spLocks noGrp="1"/>
          </p:cNvSpPr>
          <p:nvPr>
            <p:ph type="sldNum" sz="quarter" idx="12"/>
          </p:nvPr>
        </p:nvSpPr>
        <p:spPr/>
        <p:txBody>
          <a:bodyPr/>
          <a:lstStyle/>
          <a:p>
            <a:fld id="{51889FFA-6D37-44E3-827C-3966D8331A8F}" type="slidenum">
              <a:rPr kumimoji="1" lang="ja-JP" altLang="en-US" smtClean="0"/>
              <a:t>8</a:t>
            </a:fld>
            <a:endParaRPr kumimoji="1" lang="ja-JP" altLang="en-US"/>
          </a:p>
        </p:txBody>
      </p:sp>
    </p:spTree>
    <p:extLst>
      <p:ext uri="{BB962C8B-B14F-4D97-AF65-F5344CB8AC3E}">
        <p14:creationId xmlns:p14="http://schemas.microsoft.com/office/powerpoint/2010/main" val="184790811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2009</TotalTime>
  <Words>1657</Words>
  <Application>Microsoft Office PowerPoint</Application>
  <PresentationFormat>ワイド画面</PresentationFormat>
  <Paragraphs>151</Paragraphs>
  <Slides>8</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HGP創英角ｺﾞｼｯｸUB</vt:lpstr>
      <vt:lpstr>Meiryo UI</vt:lpstr>
      <vt:lpstr>游ゴシック</vt:lpstr>
      <vt:lpstr>游ゴシック Light</vt:lpstr>
      <vt:lpstr>Arial</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HP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中村光希</dc:creator>
  <cp:lastModifiedBy>越智 一真（県土整備政策課）</cp:lastModifiedBy>
  <cp:revision>69</cp:revision>
  <cp:lastPrinted>2026-03-06T00:03:38Z</cp:lastPrinted>
  <dcterms:created xsi:type="dcterms:W3CDTF">2023-04-14T05:25:15Z</dcterms:created>
  <dcterms:modified xsi:type="dcterms:W3CDTF">2026-05-08T06:05:17Z</dcterms:modified>
</cp:coreProperties>
</file>