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6" r:id="rId2"/>
    <p:sldId id="264" r:id="rId3"/>
    <p:sldId id="258" r:id="rId4"/>
    <p:sldId id="263" r:id="rId5"/>
    <p:sldId id="262" r:id="rId6"/>
  </p:sldIdLst>
  <p:sldSz cx="12192000" cy="6858000"/>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C5F80F66-3F9B-7ED5-2D3B-CA112A1C91B9}" name="林 純史" initials="純林" userId="S::hayashi.atsushi@ms365sipc.onmicrosoft.com::693835e7-f99e-4ccf-86f2-d0f364fe59d6"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50" d="100"/>
          <a:sy n="50" d="100"/>
        </p:scale>
        <p:origin x="1284" y="8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12" Type="http://schemas.microsoft.com/office/2018/10/relationships/authors" Targe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F0590D36-7713-462B-9BD0-8DA865A55EDF}" type="datetimeFigureOut">
              <a:rPr kumimoji="1" lang="ja-JP" altLang="en-US" smtClean="0"/>
              <a:t>2026/5/1</a:t>
            </a:fld>
            <a:endParaRPr kumimoji="1" lang="ja-JP" altLang="en-US"/>
          </a:p>
        </p:txBody>
      </p:sp>
      <p:sp>
        <p:nvSpPr>
          <p:cNvPr id="4" name="スライド イメージ プレースホルダー 3"/>
          <p:cNvSpPr>
            <a:spLocks noGrp="1" noRot="1" noChangeAspect="1"/>
          </p:cNvSpPr>
          <p:nvPr>
            <p:ph type="sldImg" idx="2"/>
          </p:nvPr>
        </p:nvSpPr>
        <p:spPr>
          <a:xfrm>
            <a:off x="422275" y="1243013"/>
            <a:ext cx="59626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AE7A8397-FA24-4AB2-BB83-8F159D3E3145}" type="slidenum">
              <a:rPr kumimoji="1" lang="ja-JP" altLang="en-US" smtClean="0"/>
              <a:t>‹#›</a:t>
            </a:fld>
            <a:endParaRPr kumimoji="1" lang="ja-JP" altLang="en-US"/>
          </a:p>
        </p:txBody>
      </p:sp>
    </p:spTree>
    <p:extLst>
      <p:ext uri="{BB962C8B-B14F-4D97-AF65-F5344CB8AC3E}">
        <p14:creationId xmlns:p14="http://schemas.microsoft.com/office/powerpoint/2010/main" val="422875319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141173B-6C0B-32B1-65FB-9256AC759716}"/>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4ABBAAC3-7BC0-7C32-4561-7770568A7CA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D8D9FBB8-A0CD-DACF-23F0-85A18B7666AA}"/>
              </a:ext>
            </a:extLst>
          </p:cNvPr>
          <p:cNvSpPr>
            <a:spLocks noGrp="1"/>
          </p:cNvSpPr>
          <p:nvPr>
            <p:ph type="dt" sz="half" idx="10"/>
          </p:nvPr>
        </p:nvSpPr>
        <p:spPr/>
        <p:txBody>
          <a:bodyPr/>
          <a:lstStyle/>
          <a:p>
            <a:fld id="{9E9FD1C1-8875-4A87-9FDF-578A41BF595F}" type="datetime1">
              <a:rPr kumimoji="1" lang="ja-JP" altLang="en-US" smtClean="0"/>
              <a:t>2026/5/1</a:t>
            </a:fld>
            <a:endParaRPr kumimoji="1" lang="ja-JP" altLang="en-US"/>
          </a:p>
        </p:txBody>
      </p:sp>
      <p:sp>
        <p:nvSpPr>
          <p:cNvPr id="5" name="フッター プレースホルダー 4">
            <a:extLst>
              <a:ext uri="{FF2B5EF4-FFF2-40B4-BE49-F238E27FC236}">
                <a16:creationId xmlns:a16="http://schemas.microsoft.com/office/drawing/2014/main" id="{A6962467-0583-1C92-FA2A-BBEB31AACB06}"/>
              </a:ext>
            </a:extLst>
          </p:cNvPr>
          <p:cNvSpPr>
            <a:spLocks noGrp="1"/>
          </p:cNvSpPr>
          <p:nvPr>
            <p:ph type="ftr" sz="quarter" idx="11"/>
          </p:nvPr>
        </p:nvSpPr>
        <p:spPr/>
        <p:txBody>
          <a:bodyPr/>
          <a:lstStyle/>
          <a:p>
            <a:r>
              <a:rPr kumimoji="1" lang="en-US" altLang="ja-JP"/>
              <a:t>1</a:t>
            </a:r>
            <a:endParaRPr kumimoji="1" lang="ja-JP" altLang="en-US"/>
          </a:p>
        </p:txBody>
      </p:sp>
      <p:sp>
        <p:nvSpPr>
          <p:cNvPr id="6" name="スライド番号プレースホルダー 5">
            <a:extLst>
              <a:ext uri="{FF2B5EF4-FFF2-40B4-BE49-F238E27FC236}">
                <a16:creationId xmlns:a16="http://schemas.microsoft.com/office/drawing/2014/main" id="{9BC9BA84-E00C-7EF2-B93D-D2D665A1B267}"/>
              </a:ext>
            </a:extLst>
          </p:cNvPr>
          <p:cNvSpPr>
            <a:spLocks noGrp="1"/>
          </p:cNvSpPr>
          <p:nvPr>
            <p:ph type="sldNum" sz="quarter" idx="12"/>
          </p:nvPr>
        </p:nvSpPr>
        <p:spPr/>
        <p:txBody>
          <a:bodyPr/>
          <a:lstStyle/>
          <a:p>
            <a:fld id="{51889FFA-6D37-44E3-827C-3966D8331A8F}" type="slidenum">
              <a:rPr kumimoji="1" lang="ja-JP" altLang="en-US" smtClean="0"/>
              <a:t>‹#›</a:t>
            </a:fld>
            <a:endParaRPr kumimoji="1" lang="ja-JP" altLang="en-US"/>
          </a:p>
        </p:txBody>
      </p:sp>
    </p:spTree>
    <p:extLst>
      <p:ext uri="{BB962C8B-B14F-4D97-AF65-F5344CB8AC3E}">
        <p14:creationId xmlns:p14="http://schemas.microsoft.com/office/powerpoint/2010/main" val="24900819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A0265B3-C9A6-4BA7-8069-702C71367CB7}"/>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186DACB3-928C-9F5E-9A50-7F644CDB4278}"/>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81732B20-C2DA-E905-7020-7BA743420BFF}"/>
              </a:ext>
            </a:extLst>
          </p:cNvPr>
          <p:cNvSpPr>
            <a:spLocks noGrp="1"/>
          </p:cNvSpPr>
          <p:nvPr>
            <p:ph type="dt" sz="half" idx="10"/>
          </p:nvPr>
        </p:nvSpPr>
        <p:spPr/>
        <p:txBody>
          <a:bodyPr/>
          <a:lstStyle/>
          <a:p>
            <a:fld id="{8362C719-BCBC-465B-8AB5-DC5E9D2FA140}" type="datetime1">
              <a:rPr kumimoji="1" lang="ja-JP" altLang="en-US" smtClean="0"/>
              <a:t>2026/5/1</a:t>
            </a:fld>
            <a:endParaRPr kumimoji="1" lang="ja-JP" altLang="en-US"/>
          </a:p>
        </p:txBody>
      </p:sp>
      <p:sp>
        <p:nvSpPr>
          <p:cNvPr id="5" name="フッター プレースホルダー 4">
            <a:extLst>
              <a:ext uri="{FF2B5EF4-FFF2-40B4-BE49-F238E27FC236}">
                <a16:creationId xmlns:a16="http://schemas.microsoft.com/office/drawing/2014/main" id="{4E43A27A-0519-C374-6528-6DC00B82A815}"/>
              </a:ext>
            </a:extLst>
          </p:cNvPr>
          <p:cNvSpPr>
            <a:spLocks noGrp="1"/>
          </p:cNvSpPr>
          <p:nvPr>
            <p:ph type="ftr" sz="quarter" idx="11"/>
          </p:nvPr>
        </p:nvSpPr>
        <p:spPr/>
        <p:txBody>
          <a:bodyPr/>
          <a:lstStyle/>
          <a:p>
            <a:r>
              <a:rPr kumimoji="1" lang="en-US" altLang="ja-JP"/>
              <a:t>1</a:t>
            </a:r>
            <a:endParaRPr kumimoji="1" lang="ja-JP" altLang="en-US"/>
          </a:p>
        </p:txBody>
      </p:sp>
      <p:sp>
        <p:nvSpPr>
          <p:cNvPr id="6" name="スライド番号プレースホルダー 5">
            <a:extLst>
              <a:ext uri="{FF2B5EF4-FFF2-40B4-BE49-F238E27FC236}">
                <a16:creationId xmlns:a16="http://schemas.microsoft.com/office/drawing/2014/main" id="{0040922A-ED6D-9B5B-B1D5-1E455E29725A}"/>
              </a:ext>
            </a:extLst>
          </p:cNvPr>
          <p:cNvSpPr>
            <a:spLocks noGrp="1"/>
          </p:cNvSpPr>
          <p:nvPr>
            <p:ph type="sldNum" sz="quarter" idx="12"/>
          </p:nvPr>
        </p:nvSpPr>
        <p:spPr/>
        <p:txBody>
          <a:bodyPr/>
          <a:lstStyle/>
          <a:p>
            <a:fld id="{51889FFA-6D37-44E3-827C-3966D8331A8F}" type="slidenum">
              <a:rPr kumimoji="1" lang="ja-JP" altLang="en-US" smtClean="0"/>
              <a:t>‹#›</a:t>
            </a:fld>
            <a:endParaRPr kumimoji="1" lang="ja-JP" altLang="en-US"/>
          </a:p>
        </p:txBody>
      </p:sp>
    </p:spTree>
    <p:extLst>
      <p:ext uri="{BB962C8B-B14F-4D97-AF65-F5344CB8AC3E}">
        <p14:creationId xmlns:p14="http://schemas.microsoft.com/office/powerpoint/2010/main" val="35609418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781FC8F9-E216-F7A5-2CCE-5BBC6F65C4B7}"/>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231C43FF-3DA5-5870-B7EE-F491F43E1717}"/>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07ED421-0804-DB87-BD8C-7099303738B6}"/>
              </a:ext>
            </a:extLst>
          </p:cNvPr>
          <p:cNvSpPr>
            <a:spLocks noGrp="1"/>
          </p:cNvSpPr>
          <p:nvPr>
            <p:ph type="dt" sz="half" idx="10"/>
          </p:nvPr>
        </p:nvSpPr>
        <p:spPr/>
        <p:txBody>
          <a:bodyPr/>
          <a:lstStyle/>
          <a:p>
            <a:fld id="{70E84E8C-67B1-40B8-86CC-1F066DDF569F}" type="datetime1">
              <a:rPr kumimoji="1" lang="ja-JP" altLang="en-US" smtClean="0"/>
              <a:t>2026/5/1</a:t>
            </a:fld>
            <a:endParaRPr kumimoji="1" lang="ja-JP" altLang="en-US"/>
          </a:p>
        </p:txBody>
      </p:sp>
      <p:sp>
        <p:nvSpPr>
          <p:cNvPr id="5" name="フッター プレースホルダー 4">
            <a:extLst>
              <a:ext uri="{FF2B5EF4-FFF2-40B4-BE49-F238E27FC236}">
                <a16:creationId xmlns:a16="http://schemas.microsoft.com/office/drawing/2014/main" id="{C6AC5F15-F8B6-3E60-C627-C4943A032B09}"/>
              </a:ext>
            </a:extLst>
          </p:cNvPr>
          <p:cNvSpPr>
            <a:spLocks noGrp="1"/>
          </p:cNvSpPr>
          <p:nvPr>
            <p:ph type="ftr" sz="quarter" idx="11"/>
          </p:nvPr>
        </p:nvSpPr>
        <p:spPr/>
        <p:txBody>
          <a:bodyPr/>
          <a:lstStyle/>
          <a:p>
            <a:r>
              <a:rPr kumimoji="1" lang="en-US" altLang="ja-JP"/>
              <a:t>1</a:t>
            </a:r>
            <a:endParaRPr kumimoji="1" lang="ja-JP" altLang="en-US"/>
          </a:p>
        </p:txBody>
      </p:sp>
      <p:sp>
        <p:nvSpPr>
          <p:cNvPr id="6" name="スライド番号プレースホルダー 5">
            <a:extLst>
              <a:ext uri="{FF2B5EF4-FFF2-40B4-BE49-F238E27FC236}">
                <a16:creationId xmlns:a16="http://schemas.microsoft.com/office/drawing/2014/main" id="{DD2A82C4-5528-0B2A-F9B6-B82A1EDE5B50}"/>
              </a:ext>
            </a:extLst>
          </p:cNvPr>
          <p:cNvSpPr>
            <a:spLocks noGrp="1"/>
          </p:cNvSpPr>
          <p:nvPr>
            <p:ph type="sldNum" sz="quarter" idx="12"/>
          </p:nvPr>
        </p:nvSpPr>
        <p:spPr/>
        <p:txBody>
          <a:bodyPr/>
          <a:lstStyle/>
          <a:p>
            <a:fld id="{51889FFA-6D37-44E3-827C-3966D8331A8F}" type="slidenum">
              <a:rPr kumimoji="1" lang="ja-JP" altLang="en-US" smtClean="0"/>
              <a:t>‹#›</a:t>
            </a:fld>
            <a:endParaRPr kumimoji="1" lang="ja-JP" altLang="en-US"/>
          </a:p>
        </p:txBody>
      </p:sp>
    </p:spTree>
    <p:extLst>
      <p:ext uri="{BB962C8B-B14F-4D97-AF65-F5344CB8AC3E}">
        <p14:creationId xmlns:p14="http://schemas.microsoft.com/office/powerpoint/2010/main" val="40931273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A338C90-BD04-DA46-01D2-30E080DAFD9A}"/>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303233B6-FC80-2BA1-4842-E0E6447DA9B7}"/>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D05946DF-E43F-4934-6E4D-F72DCB5FD454}"/>
              </a:ext>
            </a:extLst>
          </p:cNvPr>
          <p:cNvSpPr>
            <a:spLocks noGrp="1"/>
          </p:cNvSpPr>
          <p:nvPr>
            <p:ph type="dt" sz="half" idx="10"/>
          </p:nvPr>
        </p:nvSpPr>
        <p:spPr/>
        <p:txBody>
          <a:bodyPr/>
          <a:lstStyle/>
          <a:p>
            <a:fld id="{4EDA6037-1C50-40EE-97A5-CD0542D8977E}" type="datetime1">
              <a:rPr kumimoji="1" lang="ja-JP" altLang="en-US" smtClean="0"/>
              <a:t>2026/5/1</a:t>
            </a:fld>
            <a:endParaRPr kumimoji="1" lang="ja-JP" altLang="en-US"/>
          </a:p>
        </p:txBody>
      </p:sp>
      <p:sp>
        <p:nvSpPr>
          <p:cNvPr id="5" name="フッター プレースホルダー 4">
            <a:extLst>
              <a:ext uri="{FF2B5EF4-FFF2-40B4-BE49-F238E27FC236}">
                <a16:creationId xmlns:a16="http://schemas.microsoft.com/office/drawing/2014/main" id="{295E32E5-A789-FD28-9E95-DE3C062D1452}"/>
              </a:ext>
            </a:extLst>
          </p:cNvPr>
          <p:cNvSpPr>
            <a:spLocks noGrp="1"/>
          </p:cNvSpPr>
          <p:nvPr>
            <p:ph type="ftr" sz="quarter" idx="11"/>
          </p:nvPr>
        </p:nvSpPr>
        <p:spPr/>
        <p:txBody>
          <a:bodyPr/>
          <a:lstStyle/>
          <a:p>
            <a:r>
              <a:rPr kumimoji="1" lang="en-US" altLang="ja-JP"/>
              <a:t>1</a:t>
            </a:r>
            <a:endParaRPr kumimoji="1" lang="ja-JP" altLang="en-US"/>
          </a:p>
        </p:txBody>
      </p:sp>
      <p:sp>
        <p:nvSpPr>
          <p:cNvPr id="6" name="スライド番号プレースホルダー 5">
            <a:extLst>
              <a:ext uri="{FF2B5EF4-FFF2-40B4-BE49-F238E27FC236}">
                <a16:creationId xmlns:a16="http://schemas.microsoft.com/office/drawing/2014/main" id="{3B85B10B-8BE4-2DDB-36AA-FA0FF7A83CDC}"/>
              </a:ext>
            </a:extLst>
          </p:cNvPr>
          <p:cNvSpPr>
            <a:spLocks noGrp="1"/>
          </p:cNvSpPr>
          <p:nvPr>
            <p:ph type="sldNum" sz="quarter" idx="12"/>
          </p:nvPr>
        </p:nvSpPr>
        <p:spPr/>
        <p:txBody>
          <a:bodyPr/>
          <a:lstStyle/>
          <a:p>
            <a:fld id="{51889FFA-6D37-44E3-827C-3966D8331A8F}" type="slidenum">
              <a:rPr kumimoji="1" lang="ja-JP" altLang="en-US" smtClean="0"/>
              <a:t>‹#›</a:t>
            </a:fld>
            <a:endParaRPr kumimoji="1" lang="ja-JP" altLang="en-US"/>
          </a:p>
        </p:txBody>
      </p:sp>
    </p:spTree>
    <p:extLst>
      <p:ext uri="{BB962C8B-B14F-4D97-AF65-F5344CB8AC3E}">
        <p14:creationId xmlns:p14="http://schemas.microsoft.com/office/powerpoint/2010/main" val="4390967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889D422-971A-FAE5-982B-DE965A34ABF0}"/>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737F2D6D-0A85-727C-3BA6-323078E2EF5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070BD91C-95B4-DBE5-DC1C-A5A0E3B0B6FA}"/>
              </a:ext>
            </a:extLst>
          </p:cNvPr>
          <p:cNvSpPr>
            <a:spLocks noGrp="1"/>
          </p:cNvSpPr>
          <p:nvPr>
            <p:ph type="dt" sz="half" idx="10"/>
          </p:nvPr>
        </p:nvSpPr>
        <p:spPr/>
        <p:txBody>
          <a:bodyPr/>
          <a:lstStyle/>
          <a:p>
            <a:fld id="{B40EABFD-7A6C-444B-9F7A-04F0317AEE12}" type="datetime1">
              <a:rPr kumimoji="1" lang="ja-JP" altLang="en-US" smtClean="0"/>
              <a:t>2026/5/1</a:t>
            </a:fld>
            <a:endParaRPr kumimoji="1" lang="ja-JP" altLang="en-US"/>
          </a:p>
        </p:txBody>
      </p:sp>
      <p:sp>
        <p:nvSpPr>
          <p:cNvPr id="5" name="フッター プレースホルダー 4">
            <a:extLst>
              <a:ext uri="{FF2B5EF4-FFF2-40B4-BE49-F238E27FC236}">
                <a16:creationId xmlns:a16="http://schemas.microsoft.com/office/drawing/2014/main" id="{1AAB9CB1-FF25-DE20-AF0E-18BE91A24047}"/>
              </a:ext>
            </a:extLst>
          </p:cNvPr>
          <p:cNvSpPr>
            <a:spLocks noGrp="1"/>
          </p:cNvSpPr>
          <p:nvPr>
            <p:ph type="ftr" sz="quarter" idx="11"/>
          </p:nvPr>
        </p:nvSpPr>
        <p:spPr/>
        <p:txBody>
          <a:bodyPr/>
          <a:lstStyle/>
          <a:p>
            <a:r>
              <a:rPr kumimoji="1" lang="en-US" altLang="ja-JP"/>
              <a:t>1</a:t>
            </a:r>
            <a:endParaRPr kumimoji="1" lang="ja-JP" altLang="en-US"/>
          </a:p>
        </p:txBody>
      </p:sp>
      <p:sp>
        <p:nvSpPr>
          <p:cNvPr id="6" name="スライド番号プレースホルダー 5">
            <a:extLst>
              <a:ext uri="{FF2B5EF4-FFF2-40B4-BE49-F238E27FC236}">
                <a16:creationId xmlns:a16="http://schemas.microsoft.com/office/drawing/2014/main" id="{15E11094-93FB-F4A6-3407-DA02B0C42FA9}"/>
              </a:ext>
            </a:extLst>
          </p:cNvPr>
          <p:cNvSpPr>
            <a:spLocks noGrp="1"/>
          </p:cNvSpPr>
          <p:nvPr>
            <p:ph type="sldNum" sz="quarter" idx="12"/>
          </p:nvPr>
        </p:nvSpPr>
        <p:spPr/>
        <p:txBody>
          <a:bodyPr/>
          <a:lstStyle/>
          <a:p>
            <a:fld id="{51889FFA-6D37-44E3-827C-3966D8331A8F}" type="slidenum">
              <a:rPr kumimoji="1" lang="ja-JP" altLang="en-US" smtClean="0"/>
              <a:t>‹#›</a:t>
            </a:fld>
            <a:endParaRPr kumimoji="1" lang="ja-JP" altLang="en-US"/>
          </a:p>
        </p:txBody>
      </p:sp>
    </p:spTree>
    <p:extLst>
      <p:ext uri="{BB962C8B-B14F-4D97-AF65-F5344CB8AC3E}">
        <p14:creationId xmlns:p14="http://schemas.microsoft.com/office/powerpoint/2010/main" val="12841099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BAEF9AC-5CEA-3AE9-6D62-0D1D252ADED8}"/>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22C4F9F5-9FDC-50EC-12C1-54CDE37F659E}"/>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02CB5691-9A32-7E2C-D775-BA38B110141A}"/>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01EC4750-CC87-B039-3E4B-8CD97160B747}"/>
              </a:ext>
            </a:extLst>
          </p:cNvPr>
          <p:cNvSpPr>
            <a:spLocks noGrp="1"/>
          </p:cNvSpPr>
          <p:nvPr>
            <p:ph type="dt" sz="half" idx="10"/>
          </p:nvPr>
        </p:nvSpPr>
        <p:spPr/>
        <p:txBody>
          <a:bodyPr/>
          <a:lstStyle/>
          <a:p>
            <a:fld id="{65366B34-8EA8-4FDE-A1D5-A1DF7CB14F27}" type="datetime1">
              <a:rPr kumimoji="1" lang="ja-JP" altLang="en-US" smtClean="0"/>
              <a:t>2026/5/1</a:t>
            </a:fld>
            <a:endParaRPr kumimoji="1" lang="ja-JP" altLang="en-US"/>
          </a:p>
        </p:txBody>
      </p:sp>
      <p:sp>
        <p:nvSpPr>
          <p:cNvPr id="6" name="フッター プレースホルダー 5">
            <a:extLst>
              <a:ext uri="{FF2B5EF4-FFF2-40B4-BE49-F238E27FC236}">
                <a16:creationId xmlns:a16="http://schemas.microsoft.com/office/drawing/2014/main" id="{EEB82E9E-405C-0A42-E9E3-2C2C2087E6C9}"/>
              </a:ext>
            </a:extLst>
          </p:cNvPr>
          <p:cNvSpPr>
            <a:spLocks noGrp="1"/>
          </p:cNvSpPr>
          <p:nvPr>
            <p:ph type="ftr" sz="quarter" idx="11"/>
          </p:nvPr>
        </p:nvSpPr>
        <p:spPr/>
        <p:txBody>
          <a:bodyPr/>
          <a:lstStyle/>
          <a:p>
            <a:r>
              <a:rPr kumimoji="1" lang="en-US" altLang="ja-JP"/>
              <a:t>1</a:t>
            </a:r>
            <a:endParaRPr kumimoji="1" lang="ja-JP" altLang="en-US"/>
          </a:p>
        </p:txBody>
      </p:sp>
      <p:sp>
        <p:nvSpPr>
          <p:cNvPr id="7" name="スライド番号プレースホルダー 6">
            <a:extLst>
              <a:ext uri="{FF2B5EF4-FFF2-40B4-BE49-F238E27FC236}">
                <a16:creationId xmlns:a16="http://schemas.microsoft.com/office/drawing/2014/main" id="{30358CE5-21C1-FF80-F56C-C01A49736725}"/>
              </a:ext>
            </a:extLst>
          </p:cNvPr>
          <p:cNvSpPr>
            <a:spLocks noGrp="1"/>
          </p:cNvSpPr>
          <p:nvPr>
            <p:ph type="sldNum" sz="quarter" idx="12"/>
          </p:nvPr>
        </p:nvSpPr>
        <p:spPr/>
        <p:txBody>
          <a:bodyPr/>
          <a:lstStyle/>
          <a:p>
            <a:fld id="{51889FFA-6D37-44E3-827C-3966D8331A8F}" type="slidenum">
              <a:rPr kumimoji="1" lang="ja-JP" altLang="en-US" smtClean="0"/>
              <a:t>‹#›</a:t>
            </a:fld>
            <a:endParaRPr kumimoji="1" lang="ja-JP" altLang="en-US"/>
          </a:p>
        </p:txBody>
      </p:sp>
    </p:spTree>
    <p:extLst>
      <p:ext uri="{BB962C8B-B14F-4D97-AF65-F5344CB8AC3E}">
        <p14:creationId xmlns:p14="http://schemas.microsoft.com/office/powerpoint/2010/main" val="27124229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AA0C9C1-D844-3675-3E9E-5660FCEAB405}"/>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83E740A0-9CC3-EBD6-8AE4-71426EFEE7E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482C1B1A-FE7F-D669-9E03-F2E260666DC1}"/>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3DFBCF02-4345-3F65-DB03-BB6C123C6C5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C93A3E7D-0335-F0B4-3D83-C6DD0224F311}"/>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B81B3225-FEC5-7C22-798C-D25E94920415}"/>
              </a:ext>
            </a:extLst>
          </p:cNvPr>
          <p:cNvSpPr>
            <a:spLocks noGrp="1"/>
          </p:cNvSpPr>
          <p:nvPr>
            <p:ph type="dt" sz="half" idx="10"/>
          </p:nvPr>
        </p:nvSpPr>
        <p:spPr/>
        <p:txBody>
          <a:bodyPr/>
          <a:lstStyle/>
          <a:p>
            <a:fld id="{80CBE62F-0550-4B4A-A55E-68D7489675DE}" type="datetime1">
              <a:rPr kumimoji="1" lang="ja-JP" altLang="en-US" smtClean="0"/>
              <a:t>2026/5/1</a:t>
            </a:fld>
            <a:endParaRPr kumimoji="1" lang="ja-JP" altLang="en-US"/>
          </a:p>
        </p:txBody>
      </p:sp>
      <p:sp>
        <p:nvSpPr>
          <p:cNvPr id="8" name="フッター プレースホルダー 7">
            <a:extLst>
              <a:ext uri="{FF2B5EF4-FFF2-40B4-BE49-F238E27FC236}">
                <a16:creationId xmlns:a16="http://schemas.microsoft.com/office/drawing/2014/main" id="{5E027E51-C546-D29B-B8FC-DC58152FD983}"/>
              </a:ext>
            </a:extLst>
          </p:cNvPr>
          <p:cNvSpPr>
            <a:spLocks noGrp="1"/>
          </p:cNvSpPr>
          <p:nvPr>
            <p:ph type="ftr" sz="quarter" idx="11"/>
          </p:nvPr>
        </p:nvSpPr>
        <p:spPr/>
        <p:txBody>
          <a:bodyPr/>
          <a:lstStyle/>
          <a:p>
            <a:r>
              <a:rPr kumimoji="1" lang="en-US" altLang="ja-JP"/>
              <a:t>1</a:t>
            </a:r>
            <a:endParaRPr kumimoji="1" lang="ja-JP" altLang="en-US"/>
          </a:p>
        </p:txBody>
      </p:sp>
      <p:sp>
        <p:nvSpPr>
          <p:cNvPr id="9" name="スライド番号プレースホルダー 8">
            <a:extLst>
              <a:ext uri="{FF2B5EF4-FFF2-40B4-BE49-F238E27FC236}">
                <a16:creationId xmlns:a16="http://schemas.microsoft.com/office/drawing/2014/main" id="{9DEB8391-EF88-83E1-319D-D3C6EB3584C1}"/>
              </a:ext>
            </a:extLst>
          </p:cNvPr>
          <p:cNvSpPr>
            <a:spLocks noGrp="1"/>
          </p:cNvSpPr>
          <p:nvPr>
            <p:ph type="sldNum" sz="quarter" idx="12"/>
          </p:nvPr>
        </p:nvSpPr>
        <p:spPr/>
        <p:txBody>
          <a:bodyPr/>
          <a:lstStyle/>
          <a:p>
            <a:fld id="{51889FFA-6D37-44E3-827C-3966D8331A8F}" type="slidenum">
              <a:rPr kumimoji="1" lang="ja-JP" altLang="en-US" smtClean="0"/>
              <a:t>‹#›</a:t>
            </a:fld>
            <a:endParaRPr kumimoji="1" lang="ja-JP" altLang="en-US"/>
          </a:p>
        </p:txBody>
      </p:sp>
    </p:spTree>
    <p:extLst>
      <p:ext uri="{BB962C8B-B14F-4D97-AF65-F5344CB8AC3E}">
        <p14:creationId xmlns:p14="http://schemas.microsoft.com/office/powerpoint/2010/main" val="24922717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1A36F15-14EE-6CDF-C05A-11271A5565B5}"/>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94BE04C9-5DF4-48F6-1B9B-B7419DA22923}"/>
              </a:ext>
            </a:extLst>
          </p:cNvPr>
          <p:cNvSpPr>
            <a:spLocks noGrp="1"/>
          </p:cNvSpPr>
          <p:nvPr>
            <p:ph type="dt" sz="half" idx="10"/>
          </p:nvPr>
        </p:nvSpPr>
        <p:spPr/>
        <p:txBody>
          <a:bodyPr/>
          <a:lstStyle/>
          <a:p>
            <a:fld id="{35E63DB8-B393-4644-A1E7-5433B9AB7806}" type="datetime1">
              <a:rPr kumimoji="1" lang="ja-JP" altLang="en-US" smtClean="0"/>
              <a:t>2026/5/1</a:t>
            </a:fld>
            <a:endParaRPr kumimoji="1" lang="ja-JP" altLang="en-US"/>
          </a:p>
        </p:txBody>
      </p:sp>
      <p:sp>
        <p:nvSpPr>
          <p:cNvPr id="4" name="フッター プレースホルダー 3">
            <a:extLst>
              <a:ext uri="{FF2B5EF4-FFF2-40B4-BE49-F238E27FC236}">
                <a16:creationId xmlns:a16="http://schemas.microsoft.com/office/drawing/2014/main" id="{B09949AE-8D2D-7562-41F7-7D086F4B271E}"/>
              </a:ext>
            </a:extLst>
          </p:cNvPr>
          <p:cNvSpPr>
            <a:spLocks noGrp="1"/>
          </p:cNvSpPr>
          <p:nvPr>
            <p:ph type="ftr" sz="quarter" idx="11"/>
          </p:nvPr>
        </p:nvSpPr>
        <p:spPr/>
        <p:txBody>
          <a:bodyPr/>
          <a:lstStyle/>
          <a:p>
            <a:r>
              <a:rPr kumimoji="1" lang="en-US" altLang="ja-JP"/>
              <a:t>1</a:t>
            </a:r>
            <a:endParaRPr kumimoji="1" lang="ja-JP" altLang="en-US"/>
          </a:p>
        </p:txBody>
      </p:sp>
      <p:sp>
        <p:nvSpPr>
          <p:cNvPr id="5" name="スライド番号プレースホルダー 4">
            <a:extLst>
              <a:ext uri="{FF2B5EF4-FFF2-40B4-BE49-F238E27FC236}">
                <a16:creationId xmlns:a16="http://schemas.microsoft.com/office/drawing/2014/main" id="{DD14599E-75A8-807F-9A7F-D45F1CA3E0A6}"/>
              </a:ext>
            </a:extLst>
          </p:cNvPr>
          <p:cNvSpPr>
            <a:spLocks noGrp="1"/>
          </p:cNvSpPr>
          <p:nvPr>
            <p:ph type="sldNum" sz="quarter" idx="12"/>
          </p:nvPr>
        </p:nvSpPr>
        <p:spPr/>
        <p:txBody>
          <a:bodyPr/>
          <a:lstStyle/>
          <a:p>
            <a:fld id="{51889FFA-6D37-44E3-827C-3966D8331A8F}" type="slidenum">
              <a:rPr kumimoji="1" lang="ja-JP" altLang="en-US" smtClean="0"/>
              <a:t>‹#›</a:t>
            </a:fld>
            <a:endParaRPr kumimoji="1" lang="ja-JP" altLang="en-US"/>
          </a:p>
        </p:txBody>
      </p:sp>
    </p:spTree>
    <p:extLst>
      <p:ext uri="{BB962C8B-B14F-4D97-AF65-F5344CB8AC3E}">
        <p14:creationId xmlns:p14="http://schemas.microsoft.com/office/powerpoint/2010/main" val="27574260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4DA65591-DA39-6D40-569A-94C88DD47D85}"/>
              </a:ext>
            </a:extLst>
          </p:cNvPr>
          <p:cNvSpPr>
            <a:spLocks noGrp="1"/>
          </p:cNvSpPr>
          <p:nvPr>
            <p:ph type="dt" sz="half" idx="10"/>
          </p:nvPr>
        </p:nvSpPr>
        <p:spPr/>
        <p:txBody>
          <a:bodyPr/>
          <a:lstStyle/>
          <a:p>
            <a:fld id="{EA56D4A0-799F-4703-85BC-C9E61C3F2601}" type="datetime1">
              <a:rPr kumimoji="1" lang="ja-JP" altLang="en-US" smtClean="0"/>
              <a:t>2026/5/1</a:t>
            </a:fld>
            <a:endParaRPr kumimoji="1" lang="ja-JP" altLang="en-US"/>
          </a:p>
        </p:txBody>
      </p:sp>
      <p:sp>
        <p:nvSpPr>
          <p:cNvPr id="3" name="フッター プレースホルダー 2">
            <a:extLst>
              <a:ext uri="{FF2B5EF4-FFF2-40B4-BE49-F238E27FC236}">
                <a16:creationId xmlns:a16="http://schemas.microsoft.com/office/drawing/2014/main" id="{C5638A27-42BF-EE1D-9DF1-C8B3962E56AA}"/>
              </a:ext>
            </a:extLst>
          </p:cNvPr>
          <p:cNvSpPr>
            <a:spLocks noGrp="1"/>
          </p:cNvSpPr>
          <p:nvPr>
            <p:ph type="ftr" sz="quarter" idx="11"/>
          </p:nvPr>
        </p:nvSpPr>
        <p:spPr/>
        <p:txBody>
          <a:bodyPr/>
          <a:lstStyle/>
          <a:p>
            <a:r>
              <a:rPr kumimoji="1" lang="en-US" altLang="ja-JP"/>
              <a:t>1</a:t>
            </a:r>
            <a:endParaRPr kumimoji="1" lang="ja-JP" altLang="en-US"/>
          </a:p>
        </p:txBody>
      </p:sp>
      <p:sp>
        <p:nvSpPr>
          <p:cNvPr id="4" name="スライド番号プレースホルダー 3">
            <a:extLst>
              <a:ext uri="{FF2B5EF4-FFF2-40B4-BE49-F238E27FC236}">
                <a16:creationId xmlns:a16="http://schemas.microsoft.com/office/drawing/2014/main" id="{F7880F33-4303-FD5C-2DF4-7DEB71F7E3AC}"/>
              </a:ext>
            </a:extLst>
          </p:cNvPr>
          <p:cNvSpPr>
            <a:spLocks noGrp="1"/>
          </p:cNvSpPr>
          <p:nvPr>
            <p:ph type="sldNum" sz="quarter" idx="12"/>
          </p:nvPr>
        </p:nvSpPr>
        <p:spPr/>
        <p:txBody>
          <a:bodyPr/>
          <a:lstStyle/>
          <a:p>
            <a:fld id="{51889FFA-6D37-44E3-827C-3966D8331A8F}" type="slidenum">
              <a:rPr kumimoji="1" lang="ja-JP" altLang="en-US" smtClean="0"/>
              <a:t>‹#›</a:t>
            </a:fld>
            <a:endParaRPr kumimoji="1" lang="ja-JP" altLang="en-US"/>
          </a:p>
        </p:txBody>
      </p:sp>
    </p:spTree>
    <p:extLst>
      <p:ext uri="{BB962C8B-B14F-4D97-AF65-F5344CB8AC3E}">
        <p14:creationId xmlns:p14="http://schemas.microsoft.com/office/powerpoint/2010/main" val="41955197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3EFD551-EF08-7D89-1B5E-6741ABFAF38C}"/>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205E291F-35BB-BAFA-0E26-656FD8FA6EF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12B22415-2633-C317-C000-1795FA90C34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9103FCF4-CACE-7AF3-4496-24C8D4DA2CB0}"/>
              </a:ext>
            </a:extLst>
          </p:cNvPr>
          <p:cNvSpPr>
            <a:spLocks noGrp="1"/>
          </p:cNvSpPr>
          <p:nvPr>
            <p:ph type="dt" sz="half" idx="10"/>
          </p:nvPr>
        </p:nvSpPr>
        <p:spPr/>
        <p:txBody>
          <a:bodyPr/>
          <a:lstStyle/>
          <a:p>
            <a:fld id="{1A6B4BE2-9FA7-4F4A-AFCC-1C56D3F31F8A}" type="datetime1">
              <a:rPr kumimoji="1" lang="ja-JP" altLang="en-US" smtClean="0"/>
              <a:t>2026/5/1</a:t>
            </a:fld>
            <a:endParaRPr kumimoji="1" lang="ja-JP" altLang="en-US"/>
          </a:p>
        </p:txBody>
      </p:sp>
      <p:sp>
        <p:nvSpPr>
          <p:cNvPr id="6" name="フッター プレースホルダー 5">
            <a:extLst>
              <a:ext uri="{FF2B5EF4-FFF2-40B4-BE49-F238E27FC236}">
                <a16:creationId xmlns:a16="http://schemas.microsoft.com/office/drawing/2014/main" id="{AC25480B-8EED-3015-B3CF-510727BF3528}"/>
              </a:ext>
            </a:extLst>
          </p:cNvPr>
          <p:cNvSpPr>
            <a:spLocks noGrp="1"/>
          </p:cNvSpPr>
          <p:nvPr>
            <p:ph type="ftr" sz="quarter" idx="11"/>
          </p:nvPr>
        </p:nvSpPr>
        <p:spPr/>
        <p:txBody>
          <a:bodyPr/>
          <a:lstStyle/>
          <a:p>
            <a:r>
              <a:rPr kumimoji="1" lang="en-US" altLang="ja-JP"/>
              <a:t>1</a:t>
            </a:r>
            <a:endParaRPr kumimoji="1" lang="ja-JP" altLang="en-US"/>
          </a:p>
        </p:txBody>
      </p:sp>
      <p:sp>
        <p:nvSpPr>
          <p:cNvPr id="7" name="スライド番号プレースホルダー 6">
            <a:extLst>
              <a:ext uri="{FF2B5EF4-FFF2-40B4-BE49-F238E27FC236}">
                <a16:creationId xmlns:a16="http://schemas.microsoft.com/office/drawing/2014/main" id="{2716BCC2-82C6-67BD-B3FD-3C37B7DC60F9}"/>
              </a:ext>
            </a:extLst>
          </p:cNvPr>
          <p:cNvSpPr>
            <a:spLocks noGrp="1"/>
          </p:cNvSpPr>
          <p:nvPr>
            <p:ph type="sldNum" sz="quarter" idx="12"/>
          </p:nvPr>
        </p:nvSpPr>
        <p:spPr/>
        <p:txBody>
          <a:bodyPr/>
          <a:lstStyle/>
          <a:p>
            <a:fld id="{51889FFA-6D37-44E3-827C-3966D8331A8F}" type="slidenum">
              <a:rPr kumimoji="1" lang="ja-JP" altLang="en-US" smtClean="0"/>
              <a:t>‹#›</a:t>
            </a:fld>
            <a:endParaRPr kumimoji="1" lang="ja-JP" altLang="en-US"/>
          </a:p>
        </p:txBody>
      </p:sp>
    </p:spTree>
    <p:extLst>
      <p:ext uri="{BB962C8B-B14F-4D97-AF65-F5344CB8AC3E}">
        <p14:creationId xmlns:p14="http://schemas.microsoft.com/office/powerpoint/2010/main" val="2727268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AC2C395-E00D-3359-2F41-15AF24F6D149}"/>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DDB7E38E-7E80-4F02-3AD3-E6C95B9C978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3CE4545C-79A5-CF71-2382-CB10CEB36C9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85EEA38E-B03F-E5D2-E493-F949FBAE6D36}"/>
              </a:ext>
            </a:extLst>
          </p:cNvPr>
          <p:cNvSpPr>
            <a:spLocks noGrp="1"/>
          </p:cNvSpPr>
          <p:nvPr>
            <p:ph type="dt" sz="half" idx="10"/>
          </p:nvPr>
        </p:nvSpPr>
        <p:spPr/>
        <p:txBody>
          <a:bodyPr/>
          <a:lstStyle/>
          <a:p>
            <a:fld id="{674910D5-6357-4698-8A59-F1EA1937604A}" type="datetime1">
              <a:rPr kumimoji="1" lang="ja-JP" altLang="en-US" smtClean="0"/>
              <a:t>2026/5/1</a:t>
            </a:fld>
            <a:endParaRPr kumimoji="1" lang="ja-JP" altLang="en-US"/>
          </a:p>
        </p:txBody>
      </p:sp>
      <p:sp>
        <p:nvSpPr>
          <p:cNvPr id="6" name="フッター プレースホルダー 5">
            <a:extLst>
              <a:ext uri="{FF2B5EF4-FFF2-40B4-BE49-F238E27FC236}">
                <a16:creationId xmlns:a16="http://schemas.microsoft.com/office/drawing/2014/main" id="{BBCA34A9-EEDD-C526-829C-5C97F80389D3}"/>
              </a:ext>
            </a:extLst>
          </p:cNvPr>
          <p:cNvSpPr>
            <a:spLocks noGrp="1"/>
          </p:cNvSpPr>
          <p:nvPr>
            <p:ph type="ftr" sz="quarter" idx="11"/>
          </p:nvPr>
        </p:nvSpPr>
        <p:spPr/>
        <p:txBody>
          <a:bodyPr/>
          <a:lstStyle/>
          <a:p>
            <a:r>
              <a:rPr kumimoji="1" lang="en-US" altLang="ja-JP"/>
              <a:t>1</a:t>
            </a:r>
            <a:endParaRPr kumimoji="1" lang="ja-JP" altLang="en-US"/>
          </a:p>
        </p:txBody>
      </p:sp>
      <p:sp>
        <p:nvSpPr>
          <p:cNvPr id="7" name="スライド番号プレースホルダー 6">
            <a:extLst>
              <a:ext uri="{FF2B5EF4-FFF2-40B4-BE49-F238E27FC236}">
                <a16:creationId xmlns:a16="http://schemas.microsoft.com/office/drawing/2014/main" id="{7AA8015E-CB08-367D-72BD-CE581BB59658}"/>
              </a:ext>
            </a:extLst>
          </p:cNvPr>
          <p:cNvSpPr>
            <a:spLocks noGrp="1"/>
          </p:cNvSpPr>
          <p:nvPr>
            <p:ph type="sldNum" sz="quarter" idx="12"/>
          </p:nvPr>
        </p:nvSpPr>
        <p:spPr/>
        <p:txBody>
          <a:bodyPr/>
          <a:lstStyle/>
          <a:p>
            <a:fld id="{51889FFA-6D37-44E3-827C-3966D8331A8F}" type="slidenum">
              <a:rPr kumimoji="1" lang="ja-JP" altLang="en-US" smtClean="0"/>
              <a:t>‹#›</a:t>
            </a:fld>
            <a:endParaRPr kumimoji="1" lang="ja-JP" altLang="en-US"/>
          </a:p>
        </p:txBody>
      </p:sp>
    </p:spTree>
    <p:extLst>
      <p:ext uri="{BB962C8B-B14F-4D97-AF65-F5344CB8AC3E}">
        <p14:creationId xmlns:p14="http://schemas.microsoft.com/office/powerpoint/2010/main" val="23115789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C56920FB-6BD2-44F3-D75C-D912582E557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9179165A-215F-5D82-412B-47BDCDCD9AA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B085817-03E8-1276-0677-80961235449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B88861B-3131-4A35-82FA-00D89ECB5C59}" type="datetime1">
              <a:rPr kumimoji="1" lang="ja-JP" altLang="en-US" smtClean="0"/>
              <a:t>2026/5/1</a:t>
            </a:fld>
            <a:endParaRPr kumimoji="1" lang="ja-JP" altLang="en-US"/>
          </a:p>
        </p:txBody>
      </p:sp>
      <p:sp>
        <p:nvSpPr>
          <p:cNvPr id="5" name="フッター プレースホルダー 4">
            <a:extLst>
              <a:ext uri="{FF2B5EF4-FFF2-40B4-BE49-F238E27FC236}">
                <a16:creationId xmlns:a16="http://schemas.microsoft.com/office/drawing/2014/main" id="{E28B4974-5F25-8451-D6B5-461164A6D18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kumimoji="1" lang="en-US" altLang="ja-JP"/>
              <a:t>1</a:t>
            </a:r>
            <a:endParaRPr kumimoji="1" lang="ja-JP" altLang="en-US"/>
          </a:p>
        </p:txBody>
      </p:sp>
      <p:sp>
        <p:nvSpPr>
          <p:cNvPr id="6" name="スライド番号プレースホルダー 5">
            <a:extLst>
              <a:ext uri="{FF2B5EF4-FFF2-40B4-BE49-F238E27FC236}">
                <a16:creationId xmlns:a16="http://schemas.microsoft.com/office/drawing/2014/main" id="{295B1248-F184-C7DD-348C-325AB03A098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1889FFA-6D37-44E3-827C-3966D8331A8F}" type="slidenum">
              <a:rPr kumimoji="1" lang="ja-JP" altLang="en-US" smtClean="0"/>
              <a:t>‹#›</a:t>
            </a:fld>
            <a:endParaRPr kumimoji="1" lang="ja-JP" altLang="en-US"/>
          </a:p>
        </p:txBody>
      </p:sp>
    </p:spTree>
    <p:extLst>
      <p:ext uri="{BB962C8B-B14F-4D97-AF65-F5344CB8AC3E}">
        <p14:creationId xmlns:p14="http://schemas.microsoft.com/office/powerpoint/2010/main" val="38489772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テキスト ボックス 11">
            <a:extLst>
              <a:ext uri="{FF2B5EF4-FFF2-40B4-BE49-F238E27FC236}">
                <a16:creationId xmlns:a16="http://schemas.microsoft.com/office/drawing/2014/main" id="{FD8D30BE-E52E-4963-1CFC-A3C934774403}"/>
              </a:ext>
            </a:extLst>
          </p:cNvPr>
          <p:cNvSpPr txBox="1"/>
          <p:nvPr/>
        </p:nvSpPr>
        <p:spPr>
          <a:xfrm>
            <a:off x="2079096" y="1159776"/>
            <a:ext cx="8265404" cy="1323439"/>
          </a:xfrm>
          <a:prstGeom prst="rect">
            <a:avLst/>
          </a:prstGeom>
          <a:noFill/>
        </p:spPr>
        <p:txBody>
          <a:bodyPr wrap="none" rtlCol="0">
            <a:spAutoFit/>
          </a:bodyPr>
          <a:lstStyle/>
          <a:p>
            <a:pPr algn="ctr"/>
            <a:r>
              <a:rPr lang="ja-JP" altLang="en-US" sz="4000" dirty="0">
                <a:latin typeface="HGP創英角ｺﾞｼｯｸUB" panose="020B0900000000000000" pitchFamily="50" charset="-128"/>
                <a:ea typeface="HGP創英角ｺﾞｼｯｸUB" panose="020B0900000000000000" pitchFamily="50" charset="-128"/>
              </a:rPr>
              <a:t>埼玉ＤＸファーストステップ企業</a:t>
            </a:r>
            <a:r>
              <a:rPr lang="en-US" altLang="ja-JP" sz="4000" dirty="0">
                <a:latin typeface="HGP創英角ｺﾞｼｯｸUB" panose="020B0900000000000000" pitchFamily="50" charset="-128"/>
                <a:ea typeface="HGP創英角ｺﾞｼｯｸUB" panose="020B0900000000000000" pitchFamily="50" charset="-128"/>
              </a:rPr>
              <a:t>2026</a:t>
            </a:r>
          </a:p>
          <a:p>
            <a:pPr algn="ctr"/>
            <a:r>
              <a:rPr lang="ja-JP" altLang="en-US" sz="4000" dirty="0">
                <a:latin typeface="HGP創英角ｺﾞｼｯｸUB" panose="020B0900000000000000" pitchFamily="50" charset="-128"/>
                <a:ea typeface="HGP創英角ｺﾞｼｯｸUB" panose="020B0900000000000000" pitchFamily="50" charset="-128"/>
              </a:rPr>
              <a:t>エントリーシートの作成について</a:t>
            </a:r>
            <a:endParaRPr kumimoji="1" lang="ja-JP" altLang="en-US" sz="4000" dirty="0">
              <a:latin typeface="HGP創英角ｺﾞｼｯｸUB" panose="020B0900000000000000" pitchFamily="50" charset="-128"/>
              <a:ea typeface="HGP創英角ｺﾞｼｯｸUB" panose="020B0900000000000000" pitchFamily="50" charset="-128"/>
            </a:endParaRPr>
          </a:p>
        </p:txBody>
      </p:sp>
      <p:sp>
        <p:nvSpPr>
          <p:cNvPr id="13" name="テキスト ボックス 12">
            <a:extLst>
              <a:ext uri="{FF2B5EF4-FFF2-40B4-BE49-F238E27FC236}">
                <a16:creationId xmlns:a16="http://schemas.microsoft.com/office/drawing/2014/main" id="{908154CD-5A27-AB6B-6BD2-D75C77FAAA5E}"/>
              </a:ext>
            </a:extLst>
          </p:cNvPr>
          <p:cNvSpPr txBox="1"/>
          <p:nvPr/>
        </p:nvSpPr>
        <p:spPr>
          <a:xfrm>
            <a:off x="1866010" y="3216603"/>
            <a:ext cx="9462847" cy="1754326"/>
          </a:xfrm>
          <a:prstGeom prst="rect">
            <a:avLst/>
          </a:prstGeom>
          <a:noFill/>
        </p:spPr>
        <p:txBody>
          <a:bodyPr wrap="none" rtlCol="0">
            <a:spAutoFit/>
          </a:bodyPr>
          <a:lstStyle/>
          <a:p>
            <a:r>
              <a:rPr kumimoji="1" lang="ja-JP" altLang="en-US" dirty="0">
                <a:latin typeface="Meiryo UI" panose="020B0604030504040204" pitchFamily="50" charset="-128"/>
                <a:ea typeface="Meiryo UI" panose="020B0604030504040204" pitchFamily="50" charset="-128"/>
              </a:rPr>
              <a:t>作成上の注意</a:t>
            </a:r>
            <a:endParaRPr kumimoji="1" lang="en-US" altLang="ja-JP" dirty="0">
              <a:latin typeface="Meiryo UI" panose="020B0604030504040204" pitchFamily="50" charset="-128"/>
              <a:ea typeface="Meiryo UI" panose="020B0604030504040204" pitchFamily="50" charset="-128"/>
            </a:endParaRPr>
          </a:p>
          <a:p>
            <a:pPr marL="285750" indent="-285750">
              <a:buFont typeface="Wingdings" panose="05000000000000000000" pitchFamily="2" charset="2"/>
              <a:buChar char="u"/>
            </a:pPr>
            <a:r>
              <a:rPr lang="ja-JP" altLang="en-US" dirty="0">
                <a:latin typeface="Meiryo UI" panose="020B0604030504040204" pitchFamily="50" charset="-128"/>
                <a:ea typeface="Meiryo UI" panose="020B0604030504040204" pitchFamily="50" charset="-128"/>
              </a:rPr>
              <a:t>以下の例を参考に、</a:t>
            </a:r>
            <a:r>
              <a:rPr lang="en-US" altLang="ja-JP" dirty="0">
                <a:latin typeface="Meiryo UI" panose="020B0604030504040204" pitchFamily="50" charset="-128"/>
                <a:ea typeface="Meiryo UI" panose="020B0604030504040204" pitchFamily="50" charset="-128"/>
              </a:rPr>
              <a:t>Microsoft Power Point</a:t>
            </a:r>
            <a:r>
              <a:rPr lang="ja-JP" altLang="en-US" dirty="0">
                <a:latin typeface="Meiryo UI" panose="020B0604030504040204" pitchFamily="50" charset="-128"/>
                <a:ea typeface="Meiryo UI" panose="020B0604030504040204" pitchFamily="50" charset="-128"/>
              </a:rPr>
              <a:t>などを利用して作成してください。</a:t>
            </a:r>
            <a:endParaRPr lang="en-US" altLang="ja-JP" dirty="0">
              <a:latin typeface="Meiryo UI" panose="020B0604030504040204" pitchFamily="50" charset="-128"/>
              <a:ea typeface="Meiryo UI" panose="020B0604030504040204" pitchFamily="50" charset="-128"/>
            </a:endParaRPr>
          </a:p>
          <a:p>
            <a:pPr marL="285750" indent="-285750">
              <a:buFont typeface="Wingdings" panose="05000000000000000000" pitchFamily="2" charset="2"/>
              <a:buChar char="u"/>
            </a:pPr>
            <a:r>
              <a:rPr kumimoji="1" lang="ja-JP" altLang="en-US" dirty="0">
                <a:latin typeface="Meiryo UI" panose="020B0604030504040204" pitchFamily="50" charset="-128"/>
                <a:ea typeface="Meiryo UI" panose="020B0604030504040204" pitchFamily="50" charset="-128"/>
              </a:rPr>
              <a:t>画面サイズは横長で、１６：９（または</a:t>
            </a:r>
            <a:r>
              <a:rPr kumimoji="1" lang="en-US" altLang="ja-JP" dirty="0">
                <a:latin typeface="Meiryo UI" panose="020B0604030504040204" pitchFamily="50" charset="-128"/>
                <a:ea typeface="Meiryo UI" panose="020B0604030504040204" pitchFamily="50" charset="-128"/>
              </a:rPr>
              <a:t>A</a:t>
            </a:r>
            <a:r>
              <a:rPr kumimoji="1" lang="ja-JP" altLang="en-US" dirty="0">
                <a:latin typeface="Meiryo UI" panose="020B0604030504040204" pitchFamily="50" charset="-128"/>
                <a:ea typeface="Meiryo UI" panose="020B0604030504040204" pitchFamily="50" charset="-128"/>
              </a:rPr>
              <a:t>４横）の表示で見やすいように作成してください。</a:t>
            </a:r>
            <a:endParaRPr kumimoji="1" lang="en-US" altLang="ja-JP" dirty="0">
              <a:latin typeface="Meiryo UI" panose="020B0604030504040204" pitchFamily="50" charset="-128"/>
              <a:ea typeface="Meiryo UI" panose="020B0604030504040204" pitchFamily="50" charset="-128"/>
            </a:endParaRPr>
          </a:p>
          <a:p>
            <a:pPr marL="285750" indent="-285750">
              <a:buFont typeface="Wingdings" panose="05000000000000000000" pitchFamily="2" charset="2"/>
              <a:buChar char="u"/>
            </a:pPr>
            <a:r>
              <a:rPr lang="ja-JP" altLang="en-US" dirty="0">
                <a:latin typeface="Meiryo UI" panose="020B0604030504040204" pitchFamily="50" charset="-128"/>
                <a:ea typeface="Meiryo UI" panose="020B0604030504040204" pitchFamily="50" charset="-128"/>
              </a:rPr>
              <a:t>デザイン（ページの使い方）は自由ですが、</a:t>
            </a:r>
            <a:r>
              <a:rPr lang="ja-JP" altLang="en-US" dirty="0">
                <a:solidFill>
                  <a:srgbClr val="FF0000"/>
                </a:solidFill>
                <a:latin typeface="Meiryo UI" panose="020B0604030504040204" pitchFamily="50" charset="-128"/>
                <a:ea typeface="Meiryo UI" panose="020B0604030504040204" pitchFamily="50" charset="-128"/>
              </a:rPr>
              <a:t>ファイルの容量は１０</a:t>
            </a:r>
            <a:r>
              <a:rPr lang="en-US" altLang="ja-JP" dirty="0">
                <a:solidFill>
                  <a:srgbClr val="FF0000"/>
                </a:solidFill>
                <a:latin typeface="Meiryo UI" panose="020B0604030504040204" pitchFamily="50" charset="-128"/>
                <a:ea typeface="Meiryo UI" panose="020B0604030504040204" pitchFamily="50" charset="-128"/>
              </a:rPr>
              <a:t>MB</a:t>
            </a:r>
            <a:r>
              <a:rPr lang="ja-JP" altLang="en-US" dirty="0">
                <a:solidFill>
                  <a:srgbClr val="FF0000"/>
                </a:solidFill>
                <a:latin typeface="Meiryo UI" panose="020B0604030504040204" pitchFamily="50" charset="-128"/>
                <a:ea typeface="Meiryo UI" panose="020B0604030504040204" pitchFamily="50" charset="-128"/>
              </a:rPr>
              <a:t>以下</a:t>
            </a:r>
            <a:r>
              <a:rPr lang="ja-JP" altLang="en-US" dirty="0">
                <a:latin typeface="Meiryo UI" panose="020B0604030504040204" pitchFamily="50" charset="-128"/>
                <a:ea typeface="Meiryo UI" panose="020B0604030504040204" pitchFamily="50" charset="-128"/>
              </a:rPr>
              <a:t>になるようにしてください。</a:t>
            </a:r>
            <a:endParaRPr lang="en-US" altLang="ja-JP" dirty="0">
              <a:latin typeface="Meiryo UI" panose="020B0604030504040204" pitchFamily="50" charset="-128"/>
              <a:ea typeface="Meiryo UI" panose="020B0604030504040204" pitchFamily="50" charset="-128"/>
            </a:endParaRPr>
          </a:p>
          <a:p>
            <a:pPr marL="285750" indent="-285750">
              <a:buFont typeface="Wingdings" panose="05000000000000000000" pitchFamily="2" charset="2"/>
              <a:buChar char="u"/>
            </a:pPr>
            <a:r>
              <a:rPr lang="ja-JP" altLang="en-US" dirty="0">
                <a:latin typeface="Meiryo UI" panose="020B0604030504040204" pitchFamily="50" charset="-128"/>
                <a:ea typeface="Meiryo UI" panose="020B0604030504040204" pitchFamily="50" charset="-128"/>
              </a:rPr>
              <a:t>提出時の</a:t>
            </a:r>
            <a:r>
              <a:rPr lang="ja-JP" altLang="en-US" dirty="0">
                <a:solidFill>
                  <a:srgbClr val="FF0000"/>
                </a:solidFill>
                <a:latin typeface="Meiryo UI" panose="020B0604030504040204" pitchFamily="50" charset="-128"/>
                <a:ea typeface="Meiryo UI" panose="020B0604030504040204" pitchFamily="50" charset="-128"/>
              </a:rPr>
              <a:t>ファイル形式は</a:t>
            </a:r>
            <a:r>
              <a:rPr lang="en-US" altLang="ja-JP" dirty="0">
                <a:solidFill>
                  <a:srgbClr val="FF0000"/>
                </a:solidFill>
                <a:latin typeface="Meiryo UI" panose="020B0604030504040204" pitchFamily="50" charset="-128"/>
                <a:ea typeface="Meiryo UI" panose="020B0604030504040204" pitchFamily="50" charset="-128"/>
              </a:rPr>
              <a:t>PDF</a:t>
            </a:r>
            <a:r>
              <a:rPr lang="ja-JP" altLang="en-US" dirty="0">
                <a:latin typeface="Meiryo UI" panose="020B0604030504040204" pitchFamily="50" charset="-128"/>
                <a:ea typeface="Meiryo UI" panose="020B0604030504040204" pitchFamily="50" charset="-128"/>
              </a:rPr>
              <a:t>としてください。</a:t>
            </a:r>
            <a:endParaRPr lang="en-US" altLang="ja-JP" dirty="0">
              <a:latin typeface="Meiryo UI" panose="020B0604030504040204" pitchFamily="50" charset="-128"/>
              <a:ea typeface="Meiryo UI" panose="020B0604030504040204" pitchFamily="50" charset="-128"/>
            </a:endParaRPr>
          </a:p>
          <a:p>
            <a:pPr marL="285750" indent="-285750">
              <a:buFont typeface="Wingdings" panose="05000000000000000000" pitchFamily="2" charset="2"/>
              <a:buChar char="u"/>
            </a:pPr>
            <a:r>
              <a:rPr kumimoji="1" lang="ja-JP" altLang="en-US" dirty="0">
                <a:latin typeface="Meiryo UI" panose="020B0604030504040204" pitchFamily="50" charset="-128"/>
                <a:ea typeface="Meiryo UI" panose="020B0604030504040204" pitchFamily="50" charset="-128"/>
              </a:rPr>
              <a:t>１</a:t>
            </a:r>
            <a:r>
              <a:rPr lang="ja-JP" altLang="en-US" dirty="0">
                <a:latin typeface="Meiryo UI" panose="020B0604030504040204" pitchFamily="50" charset="-128"/>
                <a:ea typeface="Meiryo UI" panose="020B0604030504040204" pitchFamily="50" charset="-128"/>
              </a:rPr>
              <a:t>スライド</a:t>
            </a:r>
            <a:r>
              <a:rPr kumimoji="1" lang="ja-JP" altLang="en-US" dirty="0">
                <a:latin typeface="Meiryo UI" panose="020B0604030504040204" pitchFamily="50" charset="-128"/>
                <a:ea typeface="Meiryo UI" panose="020B0604030504040204" pitchFamily="50" charset="-128"/>
              </a:rPr>
              <a:t>目を表紙として、「取組のタイトル（</a:t>
            </a:r>
            <a:r>
              <a:rPr kumimoji="1" lang="en-US" altLang="ja-JP" dirty="0">
                <a:latin typeface="Meiryo UI" panose="020B0604030504040204" pitchFamily="50" charset="-128"/>
                <a:ea typeface="Meiryo UI" panose="020B0604030504040204" pitchFamily="50" charset="-128"/>
              </a:rPr>
              <a:t>50</a:t>
            </a:r>
            <a:r>
              <a:rPr kumimoji="1" lang="ja-JP" altLang="en-US" dirty="0">
                <a:latin typeface="Meiryo UI" panose="020B0604030504040204" pitchFamily="50" charset="-128"/>
                <a:ea typeface="Meiryo UI" panose="020B0604030504040204" pitchFamily="50" charset="-128"/>
              </a:rPr>
              <a:t>字以内）」と「事業者名」を記載してください。</a:t>
            </a:r>
          </a:p>
        </p:txBody>
      </p:sp>
      <p:sp>
        <p:nvSpPr>
          <p:cNvPr id="4" name="スライド番号プレースホルダー 3">
            <a:extLst>
              <a:ext uri="{FF2B5EF4-FFF2-40B4-BE49-F238E27FC236}">
                <a16:creationId xmlns:a16="http://schemas.microsoft.com/office/drawing/2014/main" id="{6F7B40CD-4BC9-4A32-8CC9-474A844EA133}"/>
              </a:ext>
            </a:extLst>
          </p:cNvPr>
          <p:cNvSpPr>
            <a:spLocks noGrp="1"/>
          </p:cNvSpPr>
          <p:nvPr>
            <p:ph type="sldNum" sz="quarter" idx="12"/>
          </p:nvPr>
        </p:nvSpPr>
        <p:spPr/>
        <p:txBody>
          <a:bodyPr/>
          <a:lstStyle/>
          <a:p>
            <a:fld id="{51889FFA-6D37-44E3-827C-3966D8331A8F}" type="slidenum">
              <a:rPr kumimoji="1" lang="ja-JP" altLang="en-US" smtClean="0"/>
              <a:t>1</a:t>
            </a:fld>
            <a:endParaRPr kumimoji="1" lang="ja-JP" altLang="en-US"/>
          </a:p>
        </p:txBody>
      </p:sp>
      <p:sp>
        <p:nvSpPr>
          <p:cNvPr id="6" name="テキスト ボックス 5">
            <a:extLst>
              <a:ext uri="{FF2B5EF4-FFF2-40B4-BE49-F238E27FC236}">
                <a16:creationId xmlns:a16="http://schemas.microsoft.com/office/drawing/2014/main" id="{E7823D96-1E95-4CCA-9CB3-42A8E0426793}"/>
              </a:ext>
            </a:extLst>
          </p:cNvPr>
          <p:cNvSpPr txBox="1"/>
          <p:nvPr/>
        </p:nvSpPr>
        <p:spPr>
          <a:xfrm>
            <a:off x="1583637" y="5447648"/>
            <a:ext cx="3062057" cy="369332"/>
          </a:xfrm>
          <a:prstGeom prst="rect">
            <a:avLst/>
          </a:prstGeom>
          <a:noFill/>
        </p:spPr>
        <p:txBody>
          <a:bodyPr wrap="none" rtlCol="0">
            <a:spAutoFit/>
          </a:bodyPr>
          <a:lstStyle/>
          <a:p>
            <a:r>
              <a:rPr kumimoji="1" lang="ja-JP" altLang="en-US" b="1" dirty="0">
                <a:solidFill>
                  <a:srgbClr val="002060"/>
                </a:solidFill>
                <a:latin typeface="Meiryo UI" panose="020B0604030504040204" pitchFamily="50" charset="-128"/>
                <a:ea typeface="Meiryo UI" panose="020B0604030504040204" pitchFamily="50" charset="-128"/>
              </a:rPr>
              <a:t>取組のタイトル</a:t>
            </a:r>
            <a:r>
              <a:rPr kumimoji="1" lang="ja-JP" altLang="en-US" b="1" i="1" dirty="0">
                <a:solidFill>
                  <a:srgbClr val="002060"/>
                </a:solidFill>
                <a:latin typeface="Meiryo UI" panose="020B0604030504040204" pitchFamily="50" charset="-128"/>
                <a:ea typeface="Meiryo UI" panose="020B0604030504040204" pitchFamily="50" charset="-128"/>
              </a:rPr>
              <a:t>（</a:t>
            </a:r>
            <a:r>
              <a:rPr kumimoji="1" lang="en-US" altLang="ja-JP" b="1" dirty="0">
                <a:solidFill>
                  <a:srgbClr val="002060"/>
                </a:solidFill>
                <a:latin typeface="Meiryo UI" panose="020B0604030504040204" pitchFamily="50" charset="-128"/>
                <a:ea typeface="Meiryo UI" panose="020B0604030504040204" pitchFamily="50" charset="-128"/>
              </a:rPr>
              <a:t>50</a:t>
            </a:r>
            <a:r>
              <a:rPr kumimoji="1" lang="ja-JP" altLang="en-US" b="1" dirty="0">
                <a:solidFill>
                  <a:srgbClr val="002060"/>
                </a:solidFill>
                <a:latin typeface="Meiryo UI" panose="020B0604030504040204" pitchFamily="50" charset="-128"/>
                <a:ea typeface="Meiryo UI" panose="020B0604030504040204" pitchFamily="50" charset="-128"/>
              </a:rPr>
              <a:t>字以内</a:t>
            </a:r>
            <a:r>
              <a:rPr kumimoji="1" lang="ja-JP" altLang="en-US" b="1" i="1" dirty="0">
                <a:solidFill>
                  <a:srgbClr val="002060"/>
                </a:solidFill>
                <a:latin typeface="Meiryo UI" panose="020B0604030504040204" pitchFamily="50" charset="-128"/>
                <a:ea typeface="Meiryo UI" panose="020B0604030504040204" pitchFamily="50" charset="-128"/>
              </a:rPr>
              <a:t>）</a:t>
            </a:r>
            <a:endParaRPr kumimoji="1" lang="en-US" altLang="ja-JP" b="1" i="1" dirty="0">
              <a:solidFill>
                <a:srgbClr val="002060"/>
              </a:solidFill>
              <a:latin typeface="Meiryo UI" panose="020B0604030504040204" pitchFamily="50" charset="-128"/>
              <a:ea typeface="Meiryo UI" panose="020B0604030504040204" pitchFamily="50" charset="-128"/>
            </a:endParaRPr>
          </a:p>
        </p:txBody>
      </p:sp>
      <p:sp>
        <p:nvSpPr>
          <p:cNvPr id="7" name="テキスト ボックス 6">
            <a:extLst>
              <a:ext uri="{FF2B5EF4-FFF2-40B4-BE49-F238E27FC236}">
                <a16:creationId xmlns:a16="http://schemas.microsoft.com/office/drawing/2014/main" id="{AC882D59-79C5-4583-B388-FF14B23C05E3}"/>
              </a:ext>
            </a:extLst>
          </p:cNvPr>
          <p:cNvSpPr txBox="1"/>
          <p:nvPr/>
        </p:nvSpPr>
        <p:spPr>
          <a:xfrm>
            <a:off x="1524001" y="5881631"/>
            <a:ext cx="3057247" cy="584775"/>
          </a:xfrm>
          <a:prstGeom prst="rect">
            <a:avLst/>
          </a:prstGeom>
          <a:noFill/>
        </p:spPr>
        <p:txBody>
          <a:bodyPr wrap="none" rtlCol="0">
            <a:spAutoFit/>
          </a:bodyPr>
          <a:lstStyle/>
          <a:p>
            <a:r>
              <a:rPr kumimoji="1" lang="ja-JP" altLang="en-US" sz="3200" dirty="0">
                <a:latin typeface="Meiryo UI" panose="020B0604030504040204" pitchFamily="50" charset="-128"/>
                <a:ea typeface="Meiryo UI" panose="020B0604030504040204" pitchFamily="50" charset="-128"/>
              </a:rPr>
              <a:t>○○○○○○○</a:t>
            </a:r>
          </a:p>
        </p:txBody>
      </p:sp>
      <p:sp>
        <p:nvSpPr>
          <p:cNvPr id="8" name="テキスト ボックス 7">
            <a:extLst>
              <a:ext uri="{FF2B5EF4-FFF2-40B4-BE49-F238E27FC236}">
                <a16:creationId xmlns:a16="http://schemas.microsoft.com/office/drawing/2014/main" id="{200B8B27-FDE8-4A5F-BB75-98A32B4DFD26}"/>
              </a:ext>
            </a:extLst>
          </p:cNvPr>
          <p:cNvSpPr txBox="1"/>
          <p:nvPr/>
        </p:nvSpPr>
        <p:spPr>
          <a:xfrm>
            <a:off x="8056602" y="5447648"/>
            <a:ext cx="1107996" cy="369332"/>
          </a:xfrm>
          <a:prstGeom prst="rect">
            <a:avLst/>
          </a:prstGeom>
          <a:noFill/>
        </p:spPr>
        <p:txBody>
          <a:bodyPr wrap="none" rtlCol="0">
            <a:spAutoFit/>
          </a:bodyPr>
          <a:lstStyle/>
          <a:p>
            <a:r>
              <a:rPr kumimoji="1" lang="ja-JP" altLang="en-US" b="1" dirty="0">
                <a:solidFill>
                  <a:srgbClr val="002060"/>
                </a:solidFill>
                <a:latin typeface="Meiryo UI" panose="020B0604030504040204" pitchFamily="50" charset="-128"/>
                <a:ea typeface="Meiryo UI" panose="020B0604030504040204" pitchFamily="50" charset="-128"/>
              </a:rPr>
              <a:t>事業者名</a:t>
            </a:r>
            <a:endParaRPr kumimoji="1" lang="en-US" altLang="ja-JP" b="1" dirty="0">
              <a:solidFill>
                <a:srgbClr val="002060"/>
              </a:solidFill>
              <a:latin typeface="Meiryo UI" panose="020B0604030504040204" pitchFamily="50" charset="-128"/>
              <a:ea typeface="Meiryo UI" panose="020B0604030504040204" pitchFamily="50" charset="-128"/>
            </a:endParaRPr>
          </a:p>
        </p:txBody>
      </p:sp>
      <p:sp>
        <p:nvSpPr>
          <p:cNvPr id="9" name="テキスト ボックス 8">
            <a:extLst>
              <a:ext uri="{FF2B5EF4-FFF2-40B4-BE49-F238E27FC236}">
                <a16:creationId xmlns:a16="http://schemas.microsoft.com/office/drawing/2014/main" id="{E8928CD9-7C63-474F-BD04-7084262FD387}"/>
              </a:ext>
            </a:extLst>
          </p:cNvPr>
          <p:cNvSpPr txBox="1"/>
          <p:nvPr/>
        </p:nvSpPr>
        <p:spPr>
          <a:xfrm>
            <a:off x="7544389" y="5965928"/>
            <a:ext cx="2339102" cy="461665"/>
          </a:xfrm>
          <a:prstGeom prst="rect">
            <a:avLst/>
          </a:prstGeom>
          <a:noFill/>
        </p:spPr>
        <p:txBody>
          <a:bodyPr wrap="none" rtlCol="0">
            <a:spAutoFit/>
          </a:bodyPr>
          <a:lstStyle/>
          <a:p>
            <a:r>
              <a:rPr kumimoji="1" lang="ja-JP" altLang="en-US" sz="2400" dirty="0">
                <a:latin typeface="Meiryo UI" panose="020B0604030504040204" pitchFamily="50" charset="-128"/>
                <a:ea typeface="Meiryo UI" panose="020B0604030504040204" pitchFamily="50" charset="-128"/>
              </a:rPr>
              <a:t>○○○○○○○</a:t>
            </a:r>
          </a:p>
        </p:txBody>
      </p:sp>
      <p:pic>
        <p:nvPicPr>
          <p:cNvPr id="5" name="図 4">
            <a:extLst>
              <a:ext uri="{FF2B5EF4-FFF2-40B4-BE49-F238E27FC236}">
                <a16:creationId xmlns:a16="http://schemas.microsoft.com/office/drawing/2014/main" id="{54C35BD0-A813-453A-D55C-D16AF5ED3CB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0674" y="484278"/>
            <a:ext cx="1627986" cy="1800000"/>
          </a:xfrm>
          <a:prstGeom prst="rect">
            <a:avLst/>
          </a:prstGeom>
        </p:spPr>
      </p:pic>
    </p:spTree>
    <p:extLst>
      <p:ext uri="{BB962C8B-B14F-4D97-AF65-F5344CB8AC3E}">
        <p14:creationId xmlns:p14="http://schemas.microsoft.com/office/powerpoint/2010/main" val="705577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188D83-9FAB-BEFA-9027-CF922AD444E8}"/>
            </a:ext>
          </a:extLst>
        </p:cNvPr>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C98325B0-D345-EB45-9C59-B75C8648F89E}"/>
              </a:ext>
            </a:extLst>
          </p:cNvPr>
          <p:cNvSpPr txBox="1"/>
          <p:nvPr/>
        </p:nvSpPr>
        <p:spPr>
          <a:xfrm>
            <a:off x="591128" y="106701"/>
            <a:ext cx="5362365" cy="369332"/>
          </a:xfrm>
          <a:prstGeom prst="rect">
            <a:avLst/>
          </a:prstGeom>
          <a:noFill/>
        </p:spPr>
        <p:txBody>
          <a:bodyPr wrap="none" rtlCol="0">
            <a:spAutoFit/>
          </a:bodyPr>
          <a:lstStyle/>
          <a:p>
            <a:r>
              <a:rPr kumimoji="1" lang="ja-JP" altLang="en-US" b="1" i="1" dirty="0">
                <a:solidFill>
                  <a:srgbClr val="002060"/>
                </a:solidFill>
                <a:latin typeface="Meiryo UI" panose="020B0604030504040204" pitchFamily="50" charset="-128"/>
                <a:ea typeface="Meiryo UI" panose="020B0604030504040204" pitchFamily="50" charset="-128"/>
              </a:rPr>
              <a:t>会社概要（</a:t>
            </a:r>
            <a:r>
              <a:rPr lang="ja-JP" altLang="en-US" b="1" i="1" dirty="0">
                <a:solidFill>
                  <a:srgbClr val="002060"/>
                </a:solidFill>
                <a:latin typeface="Meiryo UI" panose="020B0604030504040204" pitchFamily="50" charset="-128"/>
                <a:ea typeface="Meiryo UI" panose="020B0604030504040204" pitchFamily="50" charset="-128"/>
              </a:rPr>
              <a:t>ウェブサイトに公開する可能性があります</a:t>
            </a:r>
            <a:r>
              <a:rPr kumimoji="1" lang="ja-JP" altLang="en-US" b="1" i="1" dirty="0">
                <a:solidFill>
                  <a:srgbClr val="002060"/>
                </a:solidFill>
                <a:latin typeface="Meiryo UI" panose="020B0604030504040204" pitchFamily="50" charset="-128"/>
                <a:ea typeface="Meiryo UI" panose="020B0604030504040204" pitchFamily="50" charset="-128"/>
              </a:rPr>
              <a:t>）</a:t>
            </a:r>
            <a:endParaRPr kumimoji="1" lang="en-US" altLang="ja-JP" b="1" i="1" dirty="0">
              <a:solidFill>
                <a:srgbClr val="002060"/>
              </a:solidFill>
              <a:latin typeface="Meiryo UI" panose="020B0604030504040204" pitchFamily="50" charset="-128"/>
              <a:ea typeface="Meiryo UI" panose="020B0604030504040204" pitchFamily="50" charset="-128"/>
            </a:endParaRPr>
          </a:p>
        </p:txBody>
      </p:sp>
      <p:cxnSp>
        <p:nvCxnSpPr>
          <p:cNvPr id="13" name="直線コネクタ 12">
            <a:extLst>
              <a:ext uri="{FF2B5EF4-FFF2-40B4-BE49-F238E27FC236}">
                <a16:creationId xmlns:a16="http://schemas.microsoft.com/office/drawing/2014/main" id="{E7267D39-F910-4A2B-4C1B-8E0695ACB320}"/>
              </a:ext>
            </a:extLst>
          </p:cNvPr>
          <p:cNvCxnSpPr>
            <a:cxnSpLocks noGrp="1" noRot="1" noMove="1" noResize="1" noEditPoints="1" noAdjustHandles="1" noChangeArrowheads="1" noChangeShapeType="1"/>
          </p:cNvCxnSpPr>
          <p:nvPr/>
        </p:nvCxnSpPr>
        <p:spPr>
          <a:xfrm>
            <a:off x="0" y="592448"/>
            <a:ext cx="12192000" cy="0"/>
          </a:xfrm>
          <a:prstGeom prst="line">
            <a:avLst/>
          </a:prstGeom>
          <a:ln w="76200" cmpd="thickThin">
            <a:solidFill>
              <a:srgbClr val="002060"/>
            </a:solidFill>
          </a:ln>
        </p:spPr>
        <p:style>
          <a:lnRef idx="1">
            <a:schemeClr val="accent1"/>
          </a:lnRef>
          <a:fillRef idx="0">
            <a:schemeClr val="accent1"/>
          </a:fillRef>
          <a:effectRef idx="0">
            <a:schemeClr val="accent1"/>
          </a:effectRef>
          <a:fontRef idx="minor">
            <a:schemeClr val="tx1"/>
          </a:fontRef>
        </p:style>
      </p:cxnSp>
      <p:sp>
        <p:nvSpPr>
          <p:cNvPr id="6" name="スライド番号プレースホルダー 5">
            <a:extLst>
              <a:ext uri="{FF2B5EF4-FFF2-40B4-BE49-F238E27FC236}">
                <a16:creationId xmlns:a16="http://schemas.microsoft.com/office/drawing/2014/main" id="{F2015444-2228-C5E6-00D7-8151F12BCAA0}"/>
              </a:ext>
            </a:extLst>
          </p:cNvPr>
          <p:cNvSpPr>
            <a:spLocks noGrp="1"/>
          </p:cNvSpPr>
          <p:nvPr>
            <p:ph type="sldNum" sz="quarter" idx="12"/>
          </p:nvPr>
        </p:nvSpPr>
        <p:spPr/>
        <p:txBody>
          <a:bodyPr/>
          <a:lstStyle/>
          <a:p>
            <a:fld id="{51889FFA-6D37-44E3-827C-3966D8331A8F}" type="slidenum">
              <a:rPr kumimoji="1" lang="ja-JP" altLang="en-US" smtClean="0"/>
              <a:t>2</a:t>
            </a:fld>
            <a:endParaRPr kumimoji="1" lang="ja-JP" altLang="en-US"/>
          </a:p>
        </p:txBody>
      </p:sp>
      <p:sp>
        <p:nvSpPr>
          <p:cNvPr id="5" name="テキスト ボックス 4">
            <a:extLst>
              <a:ext uri="{FF2B5EF4-FFF2-40B4-BE49-F238E27FC236}">
                <a16:creationId xmlns:a16="http://schemas.microsoft.com/office/drawing/2014/main" id="{8EB16D9A-74B0-227E-6FB9-75751B07BD35}"/>
              </a:ext>
            </a:extLst>
          </p:cNvPr>
          <p:cNvSpPr txBox="1"/>
          <p:nvPr/>
        </p:nvSpPr>
        <p:spPr>
          <a:xfrm>
            <a:off x="591128" y="775061"/>
            <a:ext cx="8611653" cy="2308324"/>
          </a:xfrm>
          <a:prstGeom prst="rect">
            <a:avLst/>
          </a:prstGeom>
          <a:noFill/>
        </p:spPr>
        <p:txBody>
          <a:bodyPr wrap="none" rtlCol="0">
            <a:spAutoFit/>
          </a:bodyPr>
          <a:lstStyle/>
          <a:p>
            <a:r>
              <a:rPr lang="en-US" altLang="ja-JP" b="1" dirty="0">
                <a:solidFill>
                  <a:srgbClr val="002060"/>
                </a:solidFill>
                <a:latin typeface="Meiryo UI" panose="020B0604030504040204" pitchFamily="50" charset="-128"/>
                <a:ea typeface="Meiryo UI" panose="020B0604030504040204" pitchFamily="50" charset="-128"/>
              </a:rPr>
              <a:t>【</a:t>
            </a:r>
            <a:r>
              <a:rPr lang="ja-JP" altLang="en-US" b="1" dirty="0">
                <a:solidFill>
                  <a:srgbClr val="002060"/>
                </a:solidFill>
                <a:latin typeface="Meiryo UI" panose="020B0604030504040204" pitchFamily="50" charset="-128"/>
                <a:ea typeface="Meiryo UI" panose="020B0604030504040204" pitchFamily="50" charset="-128"/>
              </a:rPr>
              <a:t>会社概要</a:t>
            </a:r>
            <a:r>
              <a:rPr lang="en-US" altLang="ja-JP" b="1" dirty="0">
                <a:solidFill>
                  <a:srgbClr val="002060"/>
                </a:solidFill>
                <a:latin typeface="Meiryo UI" panose="020B0604030504040204" pitchFamily="50" charset="-128"/>
                <a:ea typeface="Meiryo UI" panose="020B0604030504040204" pitchFamily="50" charset="-128"/>
              </a:rPr>
              <a:t>】</a:t>
            </a:r>
            <a:r>
              <a:rPr lang="ja-JP" altLang="en-US" b="1" dirty="0">
                <a:solidFill>
                  <a:srgbClr val="002060"/>
                </a:solidFill>
                <a:latin typeface="Meiryo UI" panose="020B0604030504040204" pitchFamily="50" charset="-128"/>
                <a:ea typeface="Meiryo UI" panose="020B0604030504040204" pitchFamily="50" charset="-128"/>
              </a:rPr>
              <a:t>（テキスト、図、画像利用可。会社概要・事業内容含めて１スライド以内。）</a:t>
            </a:r>
            <a:endParaRPr lang="en-US" altLang="ja-JP" b="1" dirty="0">
              <a:solidFill>
                <a:srgbClr val="002060"/>
              </a:solidFill>
              <a:latin typeface="Meiryo UI" panose="020B0604030504040204" pitchFamily="50" charset="-128"/>
              <a:ea typeface="Meiryo UI" panose="020B0604030504040204" pitchFamily="50" charset="-128"/>
            </a:endParaRPr>
          </a:p>
          <a:p>
            <a:r>
              <a:rPr kumimoji="1" lang="ja-JP" altLang="en-US" b="1" dirty="0">
                <a:solidFill>
                  <a:srgbClr val="002060"/>
                </a:solidFill>
                <a:latin typeface="Meiryo UI" panose="020B0604030504040204" pitchFamily="50" charset="-128"/>
                <a:ea typeface="Meiryo UI" panose="020B0604030504040204" pitchFamily="50" charset="-128"/>
              </a:rPr>
              <a:t>　</a:t>
            </a:r>
            <a:endParaRPr kumimoji="1" lang="en-US" altLang="ja-JP" b="1" dirty="0">
              <a:solidFill>
                <a:srgbClr val="002060"/>
              </a:solidFill>
              <a:latin typeface="Meiryo UI" panose="020B0604030504040204" pitchFamily="50" charset="-128"/>
              <a:ea typeface="Meiryo UI" panose="020B0604030504040204" pitchFamily="50" charset="-128"/>
            </a:endParaRPr>
          </a:p>
          <a:p>
            <a:r>
              <a:rPr lang="ja-JP" altLang="en-US" b="1" dirty="0">
                <a:solidFill>
                  <a:srgbClr val="002060"/>
                </a:solidFill>
                <a:latin typeface="Meiryo UI" panose="020B0604030504040204" pitchFamily="50" charset="-128"/>
                <a:ea typeface="Meiryo UI" panose="020B0604030504040204" pitchFamily="50" charset="-128"/>
              </a:rPr>
              <a:t>　</a:t>
            </a:r>
            <a:r>
              <a:rPr lang="en-US" altLang="ja-JP" b="1" dirty="0">
                <a:latin typeface="Meiryo UI" panose="020B0604030504040204" pitchFamily="50" charset="-128"/>
                <a:ea typeface="Meiryo UI" panose="020B0604030504040204" pitchFamily="50" charset="-128"/>
              </a:rPr>
              <a:t>【</a:t>
            </a:r>
            <a:r>
              <a:rPr lang="ja-JP" altLang="en-US" b="1" dirty="0">
                <a:latin typeface="Meiryo UI" panose="020B0604030504040204" pitchFamily="50" charset="-128"/>
                <a:ea typeface="Meiryo UI" panose="020B0604030504040204" pitchFamily="50" charset="-128"/>
              </a:rPr>
              <a:t>記載例</a:t>
            </a:r>
            <a:r>
              <a:rPr lang="en-US" altLang="ja-JP" b="1" dirty="0">
                <a:latin typeface="Meiryo UI" panose="020B0604030504040204" pitchFamily="50" charset="-128"/>
                <a:ea typeface="Meiryo UI" panose="020B0604030504040204" pitchFamily="50" charset="-128"/>
              </a:rPr>
              <a:t>】</a:t>
            </a:r>
          </a:p>
          <a:p>
            <a:r>
              <a:rPr kumimoji="1" lang="ja-JP" altLang="en-US" b="1" dirty="0">
                <a:latin typeface="Meiryo UI" panose="020B0604030504040204" pitchFamily="50" charset="-128"/>
                <a:ea typeface="Meiryo UI" panose="020B0604030504040204" pitchFamily="50" charset="-128"/>
              </a:rPr>
              <a:t>　◆事業者名：</a:t>
            </a:r>
            <a:endParaRPr kumimoji="1" lang="en-US" altLang="ja-JP" b="1" dirty="0">
              <a:latin typeface="Meiryo UI" panose="020B0604030504040204" pitchFamily="50" charset="-128"/>
              <a:ea typeface="Meiryo UI" panose="020B0604030504040204" pitchFamily="50" charset="-128"/>
            </a:endParaRPr>
          </a:p>
          <a:p>
            <a:r>
              <a:rPr lang="ja-JP" altLang="en-US" b="1" dirty="0">
                <a:latin typeface="Meiryo UI" panose="020B0604030504040204" pitchFamily="50" charset="-128"/>
                <a:ea typeface="Meiryo UI" panose="020B0604030504040204" pitchFamily="50" charset="-128"/>
              </a:rPr>
              <a:t>　◆設立年月日：</a:t>
            </a:r>
            <a:endParaRPr lang="en-US" altLang="ja-JP" b="1" dirty="0">
              <a:latin typeface="Meiryo UI" panose="020B0604030504040204" pitchFamily="50" charset="-128"/>
              <a:ea typeface="Meiryo UI" panose="020B0604030504040204" pitchFamily="50" charset="-128"/>
            </a:endParaRPr>
          </a:p>
          <a:p>
            <a:r>
              <a:rPr kumimoji="1" lang="ja-JP" altLang="en-US" b="1" dirty="0">
                <a:latin typeface="Meiryo UI" panose="020B0604030504040204" pitchFamily="50" charset="-128"/>
                <a:ea typeface="Meiryo UI" panose="020B0604030504040204" pitchFamily="50" charset="-128"/>
              </a:rPr>
              <a:t>　◆所在地：</a:t>
            </a:r>
            <a:endParaRPr kumimoji="1" lang="en-US" altLang="ja-JP" b="1" dirty="0">
              <a:latin typeface="Meiryo UI" panose="020B0604030504040204" pitchFamily="50" charset="-128"/>
              <a:ea typeface="Meiryo UI" panose="020B0604030504040204" pitchFamily="50" charset="-128"/>
            </a:endParaRPr>
          </a:p>
          <a:p>
            <a:r>
              <a:rPr lang="ja-JP" altLang="en-US" b="1" dirty="0">
                <a:latin typeface="Meiryo UI" panose="020B0604030504040204" pitchFamily="50" charset="-128"/>
                <a:ea typeface="Meiryo UI" panose="020B0604030504040204" pitchFamily="50" charset="-128"/>
              </a:rPr>
              <a:t>　◆従業員数：　等</a:t>
            </a:r>
            <a:endParaRPr kumimoji="1" lang="en-US" altLang="ja-JP" b="1" dirty="0">
              <a:latin typeface="Meiryo UI" panose="020B0604030504040204" pitchFamily="50" charset="-128"/>
              <a:ea typeface="Meiryo UI" panose="020B0604030504040204" pitchFamily="50" charset="-128"/>
            </a:endParaRPr>
          </a:p>
          <a:p>
            <a:endParaRPr kumimoji="1" lang="en-US" altLang="ja-JP" b="1" dirty="0">
              <a:solidFill>
                <a:srgbClr val="002060"/>
              </a:solidFill>
              <a:latin typeface="Meiryo UI" panose="020B0604030504040204" pitchFamily="50" charset="-128"/>
              <a:ea typeface="Meiryo UI" panose="020B0604030504040204" pitchFamily="50" charset="-128"/>
            </a:endParaRPr>
          </a:p>
        </p:txBody>
      </p:sp>
      <p:sp>
        <p:nvSpPr>
          <p:cNvPr id="7" name="テキスト ボックス 2">
            <a:extLst>
              <a:ext uri="{FF2B5EF4-FFF2-40B4-BE49-F238E27FC236}">
                <a16:creationId xmlns:a16="http://schemas.microsoft.com/office/drawing/2014/main" id="{495E56AF-F4E0-977B-1B78-8D27A2BE463D}"/>
              </a:ext>
            </a:extLst>
          </p:cNvPr>
          <p:cNvSpPr txBox="1"/>
          <p:nvPr/>
        </p:nvSpPr>
        <p:spPr>
          <a:xfrm>
            <a:off x="602543" y="2983090"/>
            <a:ext cx="9239041" cy="2677656"/>
          </a:xfrm>
          <a:prstGeom prst="rect">
            <a:avLst/>
          </a:prstGeom>
          <a:noFill/>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en-US" altLang="ja-JP" b="1" dirty="0">
                <a:solidFill>
                  <a:srgbClr val="002060"/>
                </a:solidFill>
                <a:latin typeface="Meiryo UI" panose="020B0604030504040204" pitchFamily="50" charset="-128"/>
                <a:ea typeface="Meiryo UI" panose="020B0604030504040204" pitchFamily="50" charset="-128"/>
              </a:rPr>
              <a:t>【</a:t>
            </a:r>
            <a:r>
              <a:rPr lang="ja-JP" altLang="en-US" b="1" dirty="0">
                <a:solidFill>
                  <a:srgbClr val="002060"/>
                </a:solidFill>
                <a:latin typeface="Meiryo UI" panose="020B0604030504040204" pitchFamily="50" charset="-128"/>
                <a:ea typeface="Meiryo UI" panose="020B0604030504040204" pitchFamily="50" charset="-128"/>
              </a:rPr>
              <a:t>事業内容</a:t>
            </a:r>
            <a:r>
              <a:rPr lang="en-US" altLang="ja-JP" b="1" dirty="0">
                <a:solidFill>
                  <a:srgbClr val="002060"/>
                </a:solidFill>
                <a:latin typeface="Meiryo UI" panose="020B0604030504040204" pitchFamily="50" charset="-128"/>
                <a:ea typeface="Meiryo UI" panose="020B0604030504040204" pitchFamily="50" charset="-128"/>
              </a:rPr>
              <a:t>】</a:t>
            </a:r>
          </a:p>
          <a:p>
            <a:r>
              <a:rPr lang="ja-JP" altLang="en-US" b="1" dirty="0">
                <a:solidFill>
                  <a:srgbClr val="002060"/>
                </a:solidFill>
                <a:latin typeface="Meiryo UI" panose="020B0604030504040204" pitchFamily="50" charset="-128"/>
                <a:ea typeface="Meiryo UI" panose="020B0604030504040204" pitchFamily="50" charset="-128"/>
              </a:rPr>
              <a:t>（事業の業種、提供している製品やサービス、対象顧客等を記載してください）</a:t>
            </a:r>
            <a:endParaRPr lang="en-US" altLang="ja-JP" b="1" dirty="0">
              <a:solidFill>
                <a:srgbClr val="002060"/>
              </a:solidFill>
              <a:latin typeface="Meiryo UI" panose="020B0604030504040204" pitchFamily="50" charset="-128"/>
              <a:ea typeface="Meiryo UI" panose="020B0604030504040204" pitchFamily="50" charset="-128"/>
            </a:endParaRPr>
          </a:p>
          <a:p>
            <a:endParaRPr lang="en-US" altLang="ja-JP" b="1" dirty="0">
              <a:solidFill>
                <a:srgbClr val="002060"/>
              </a:solidFill>
              <a:latin typeface="Meiryo UI" panose="020B0604030504040204" pitchFamily="50" charset="-128"/>
              <a:ea typeface="Meiryo UI" panose="020B0604030504040204" pitchFamily="50" charset="-128"/>
            </a:endParaRPr>
          </a:p>
          <a:p>
            <a:r>
              <a:rPr lang="ja-JP" altLang="en-US" b="1" dirty="0">
                <a:solidFill>
                  <a:srgbClr val="002060"/>
                </a:solidFill>
                <a:latin typeface="Meiryo UI" panose="020B0604030504040204" pitchFamily="50" charset="-128"/>
                <a:ea typeface="Meiryo UI" panose="020B0604030504040204" pitchFamily="50" charset="-128"/>
              </a:rPr>
              <a:t>　</a:t>
            </a:r>
            <a:r>
              <a:rPr lang="en-US" altLang="ja-JP" b="1" dirty="0">
                <a:latin typeface="Meiryo UI" panose="020B0604030504040204" pitchFamily="50" charset="-128"/>
                <a:ea typeface="Meiryo UI" panose="020B0604030504040204" pitchFamily="50" charset="-128"/>
              </a:rPr>
              <a:t>【</a:t>
            </a:r>
            <a:r>
              <a:rPr lang="ja-JP" altLang="en-US" b="1" dirty="0">
                <a:latin typeface="Meiryo UI" panose="020B0604030504040204" pitchFamily="50" charset="-128"/>
                <a:ea typeface="Meiryo UI" panose="020B0604030504040204" pitchFamily="50" charset="-128"/>
              </a:rPr>
              <a:t>記載例</a:t>
            </a:r>
            <a:r>
              <a:rPr lang="en-US" altLang="ja-JP" b="1" dirty="0">
                <a:latin typeface="Meiryo UI" panose="020B0604030504040204" pitchFamily="50" charset="-128"/>
                <a:ea typeface="Meiryo UI" panose="020B0604030504040204" pitchFamily="50" charset="-128"/>
              </a:rPr>
              <a:t>】</a:t>
            </a:r>
          </a:p>
          <a:p>
            <a:r>
              <a:rPr kumimoji="1" lang="ja-JP" altLang="en-US" sz="1600" dirty="0">
                <a:latin typeface="Meiryo UI" panose="020B0604030504040204" pitchFamily="50" charset="-128"/>
                <a:ea typeface="Meiryo UI" panose="020B0604030504040204" pitchFamily="50" charset="-128"/>
              </a:rPr>
              <a:t>当社は、精密機器部品の設計・製造を中心に、金属加工、組立、品質検査まで一貫した生産体制を構築しています。自動車、医療機器、電子機器など多様な業界向けに高精度かつ高品質な製品を提供しており、顧客のニーズに応じたカスタム対応も可能です。</a:t>
            </a:r>
          </a:p>
          <a:p>
            <a:endParaRPr kumimoji="1" lang="ja-JP" altLang="en-US" sz="1600" dirty="0">
              <a:latin typeface="Meiryo UI" panose="020B0604030504040204" pitchFamily="50" charset="-128"/>
              <a:ea typeface="Meiryo UI" panose="020B0604030504040204" pitchFamily="50" charset="-128"/>
            </a:endParaRPr>
          </a:p>
          <a:p>
            <a:r>
              <a:rPr kumimoji="1" lang="ja-JP" altLang="en-US" sz="1600" dirty="0">
                <a:latin typeface="Meiryo UI" panose="020B0604030504040204" pitchFamily="50" charset="-128"/>
                <a:ea typeface="Meiryo UI" panose="020B0604030504040204" pitchFamily="50" charset="-128"/>
              </a:rPr>
              <a:t>また、最新の</a:t>
            </a:r>
            <a:r>
              <a:rPr kumimoji="1" lang="en-US" altLang="ja-JP" sz="1600" dirty="0">
                <a:latin typeface="Meiryo UI" panose="020B0604030504040204" pitchFamily="50" charset="-128"/>
                <a:ea typeface="Meiryo UI" panose="020B0604030504040204" pitchFamily="50" charset="-128"/>
              </a:rPr>
              <a:t>CNC</a:t>
            </a:r>
            <a:r>
              <a:rPr kumimoji="1" lang="ja-JP" altLang="en-US" sz="1600" dirty="0">
                <a:latin typeface="Meiryo UI" panose="020B0604030504040204" pitchFamily="50" charset="-128"/>
                <a:ea typeface="Meiryo UI" panose="020B0604030504040204" pitchFamily="50" charset="-128"/>
              </a:rPr>
              <a:t>工作機械や自動化設備を導入し、生産効率の向上と安定した品質管理を実現。</a:t>
            </a:r>
            <a:r>
              <a:rPr kumimoji="1" lang="en-US" altLang="ja-JP" sz="1600" dirty="0">
                <a:latin typeface="Meiryo UI" panose="020B0604030504040204" pitchFamily="50" charset="-128"/>
                <a:ea typeface="Meiryo UI" panose="020B0604030504040204" pitchFamily="50" charset="-128"/>
              </a:rPr>
              <a:t>ISO</a:t>
            </a:r>
            <a:r>
              <a:rPr kumimoji="1" lang="ja-JP" altLang="en-US" sz="1600" dirty="0">
                <a:latin typeface="Meiryo UI" panose="020B0604030504040204" pitchFamily="50" charset="-128"/>
                <a:ea typeface="Meiryo UI" panose="020B0604030504040204" pitchFamily="50" charset="-128"/>
              </a:rPr>
              <a:t>認証に基づく品質マネジメント体制のもと、安全・環境にも配慮したものづくりを推進しています。</a:t>
            </a:r>
            <a:endParaRPr lang="en-US" altLang="ja-JP" sz="1600" dirty="0">
              <a:solidFill>
                <a:srgbClr val="002060"/>
              </a:solidFill>
              <a:latin typeface="Meiryo UI" panose="020B0604030504040204" pitchFamily="50" charset="-128"/>
              <a:ea typeface="Meiryo UI" panose="020B0604030504040204" pitchFamily="50" charset="-128"/>
            </a:endParaRPr>
          </a:p>
        </p:txBody>
      </p:sp>
      <p:pic>
        <p:nvPicPr>
          <p:cNvPr id="4" name="図 3">
            <a:extLst>
              <a:ext uri="{FF2B5EF4-FFF2-40B4-BE49-F238E27FC236}">
                <a16:creationId xmlns:a16="http://schemas.microsoft.com/office/drawing/2014/main" id="{7AF885A6-6DE6-E5FF-5F72-77C8BA44A70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517825" y="21367"/>
            <a:ext cx="488396" cy="540000"/>
          </a:xfrm>
          <a:prstGeom prst="rect">
            <a:avLst/>
          </a:prstGeom>
        </p:spPr>
      </p:pic>
    </p:spTree>
    <p:extLst>
      <p:ext uri="{BB962C8B-B14F-4D97-AF65-F5344CB8AC3E}">
        <p14:creationId xmlns:p14="http://schemas.microsoft.com/office/powerpoint/2010/main" val="17089717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4E65F8BF-C63F-577F-AFA0-438CF2F6F289}"/>
              </a:ext>
            </a:extLst>
          </p:cNvPr>
          <p:cNvSpPr txBox="1"/>
          <p:nvPr/>
        </p:nvSpPr>
        <p:spPr>
          <a:xfrm>
            <a:off x="591128" y="106701"/>
            <a:ext cx="4360489" cy="369332"/>
          </a:xfrm>
          <a:prstGeom prst="rect">
            <a:avLst/>
          </a:prstGeom>
          <a:noFill/>
        </p:spPr>
        <p:txBody>
          <a:bodyPr wrap="none" rtlCol="0">
            <a:spAutoFit/>
          </a:bodyPr>
          <a:lstStyle/>
          <a:p>
            <a:r>
              <a:rPr kumimoji="1" lang="ja-JP" altLang="en-US" b="1" i="1" dirty="0">
                <a:solidFill>
                  <a:srgbClr val="002060"/>
                </a:solidFill>
                <a:latin typeface="Meiryo UI" panose="020B0604030504040204" pitchFamily="50" charset="-128"/>
                <a:ea typeface="Meiryo UI" panose="020B0604030504040204" pitchFamily="50" charset="-128"/>
              </a:rPr>
              <a:t>取組</a:t>
            </a:r>
            <a:r>
              <a:rPr kumimoji="1" lang="ja-JP" altLang="en-US" b="1" i="1">
                <a:solidFill>
                  <a:srgbClr val="002060"/>
                </a:solidFill>
                <a:latin typeface="Meiryo UI" panose="020B0604030504040204" pitchFamily="50" charset="-128"/>
                <a:ea typeface="Meiryo UI" panose="020B0604030504040204" pitchFamily="50" charset="-128"/>
              </a:rPr>
              <a:t>の概要</a:t>
            </a:r>
            <a:r>
              <a:rPr lang="ja-JP" altLang="en-US" b="1" i="1">
                <a:solidFill>
                  <a:srgbClr val="002060"/>
                </a:solidFill>
                <a:latin typeface="Meiryo UI" panose="020B0604030504040204" pitchFamily="50" charset="-128"/>
                <a:ea typeface="Meiryo UI" panose="020B0604030504040204" pitchFamily="50" charset="-128"/>
              </a:rPr>
              <a:t>（ウェブサイトに公開予定あり）</a:t>
            </a:r>
            <a:endParaRPr kumimoji="1" lang="en-US" altLang="ja-JP" b="1" i="1" dirty="0">
              <a:solidFill>
                <a:srgbClr val="002060"/>
              </a:solidFill>
              <a:latin typeface="Meiryo UI" panose="020B0604030504040204" pitchFamily="50" charset="-128"/>
              <a:ea typeface="Meiryo UI" panose="020B0604030504040204" pitchFamily="50" charset="-128"/>
            </a:endParaRPr>
          </a:p>
        </p:txBody>
      </p:sp>
      <p:sp>
        <p:nvSpPr>
          <p:cNvPr id="9" name="テキスト ボックス 8">
            <a:extLst>
              <a:ext uri="{FF2B5EF4-FFF2-40B4-BE49-F238E27FC236}">
                <a16:creationId xmlns:a16="http://schemas.microsoft.com/office/drawing/2014/main" id="{A0AD1588-14DC-BE68-98AC-EAED7473A16E}"/>
              </a:ext>
            </a:extLst>
          </p:cNvPr>
          <p:cNvSpPr txBox="1"/>
          <p:nvPr/>
        </p:nvSpPr>
        <p:spPr>
          <a:xfrm>
            <a:off x="666297" y="2736709"/>
            <a:ext cx="11099331" cy="2062103"/>
          </a:xfrm>
          <a:prstGeom prst="rect">
            <a:avLst/>
          </a:prstGeom>
          <a:noFill/>
        </p:spPr>
        <p:txBody>
          <a:bodyPr wrap="square" rtlCol="0">
            <a:spAutoFit/>
          </a:bodyPr>
          <a:lstStyle/>
          <a:p>
            <a:endParaRPr lang="en-US" altLang="ja-JP" sz="1600" dirty="0">
              <a:latin typeface="Meiryo UI" panose="020B0604030504040204" pitchFamily="50" charset="-128"/>
              <a:ea typeface="Meiryo UI" panose="020B0604030504040204" pitchFamily="50" charset="-128"/>
            </a:endParaRPr>
          </a:p>
          <a:p>
            <a:r>
              <a:rPr kumimoji="1" lang="en-US" altLang="ja-JP" sz="1600" dirty="0">
                <a:latin typeface="Meiryo UI" panose="020B0604030504040204" pitchFamily="50" charset="-128"/>
                <a:ea typeface="Meiryo UI" panose="020B0604030504040204" pitchFamily="50" charset="-128"/>
              </a:rPr>
              <a:t>【</a:t>
            </a:r>
            <a:r>
              <a:rPr lang="ja-JP" altLang="en-US" sz="1600" dirty="0">
                <a:latin typeface="Meiryo UI" panose="020B0604030504040204" pitchFamily="50" charset="-128"/>
                <a:ea typeface="Meiryo UI" panose="020B0604030504040204" pitchFamily="50" charset="-128"/>
              </a:rPr>
              <a:t>取組の</a:t>
            </a:r>
            <a:r>
              <a:rPr kumimoji="1" lang="ja-JP" altLang="en-US" sz="1600" dirty="0">
                <a:latin typeface="Meiryo UI" panose="020B0604030504040204" pitchFamily="50" charset="-128"/>
                <a:ea typeface="Meiryo UI" panose="020B0604030504040204" pitchFamily="50" charset="-128"/>
              </a:rPr>
              <a:t>例</a:t>
            </a:r>
            <a:r>
              <a:rPr kumimoji="1" lang="en-US" altLang="ja-JP" sz="1600" dirty="0">
                <a:latin typeface="Meiryo UI" panose="020B0604030504040204" pitchFamily="50" charset="-128"/>
                <a:ea typeface="Meiryo UI" panose="020B0604030504040204" pitchFamily="50" charset="-128"/>
              </a:rPr>
              <a:t>】</a:t>
            </a:r>
          </a:p>
          <a:p>
            <a:r>
              <a:rPr lang="ja-JP" altLang="en-US" sz="1600" dirty="0">
                <a:latin typeface="Meiryo UI" panose="020B0604030504040204" pitchFamily="50" charset="-128"/>
                <a:ea typeface="Meiryo UI" panose="020B0604030504040204" pitchFamily="50" charset="-128"/>
              </a:rPr>
              <a:t>①会計システムを導入し、経理業務の効率化を行った。</a:t>
            </a:r>
            <a:endParaRPr kumimoji="1" lang="en-US" altLang="ja-JP" sz="1600" dirty="0">
              <a:latin typeface="Meiryo UI" panose="020B0604030504040204" pitchFamily="50" charset="-128"/>
              <a:ea typeface="Meiryo UI" panose="020B0604030504040204" pitchFamily="50" charset="-128"/>
            </a:endParaRPr>
          </a:p>
          <a:p>
            <a:pPr marL="93663" indent="-93663"/>
            <a:r>
              <a:rPr lang="ja-JP" altLang="en-US" sz="1600" dirty="0">
                <a:latin typeface="Meiryo UI" panose="020B0604030504040204" pitchFamily="50" charset="-128"/>
                <a:ea typeface="Meiryo UI" panose="020B0604030504040204" pitchFamily="50" charset="-128"/>
              </a:rPr>
              <a:t>②</a:t>
            </a:r>
            <a:r>
              <a:rPr kumimoji="1" lang="ja-JP" altLang="en-US" sz="1600" dirty="0">
                <a:latin typeface="Meiryo UI" panose="020B0604030504040204" pitchFamily="50" charset="-128"/>
                <a:ea typeface="Meiryo UI" panose="020B0604030504040204" pitchFamily="50" charset="-128"/>
              </a:rPr>
              <a:t>在庫管理ソフトを導入し、コスト削減・時間短縮を行った。</a:t>
            </a:r>
            <a:endParaRPr kumimoji="1" lang="en-US" altLang="ja-JP" sz="1600" dirty="0">
              <a:latin typeface="Meiryo UI" panose="020B0604030504040204" pitchFamily="50" charset="-128"/>
              <a:ea typeface="Meiryo UI" panose="020B0604030504040204" pitchFamily="50" charset="-128"/>
            </a:endParaRPr>
          </a:p>
          <a:p>
            <a:pPr marL="93663" indent="-93663"/>
            <a:r>
              <a:rPr lang="ja-JP" altLang="en-US" sz="1600" dirty="0">
                <a:latin typeface="Meiryo UI" panose="020B0604030504040204" pitchFamily="50" charset="-128"/>
                <a:ea typeface="Meiryo UI" panose="020B0604030504040204" pitchFamily="50" charset="-128"/>
              </a:rPr>
              <a:t>③ＳＮＳ活用にチャレンジし、顧客拡大や新商品開発に繋げた。</a:t>
            </a:r>
            <a:endParaRPr kumimoji="1" lang="en-US" altLang="ja-JP" sz="1600" dirty="0">
              <a:latin typeface="Meiryo UI" panose="020B0604030504040204" pitchFamily="50" charset="-128"/>
              <a:ea typeface="Meiryo UI" panose="020B0604030504040204" pitchFamily="50" charset="-128"/>
            </a:endParaRPr>
          </a:p>
          <a:p>
            <a:pPr marL="93663" indent="-93663"/>
            <a:r>
              <a:rPr lang="ja-JP" altLang="en-US" sz="1600" dirty="0">
                <a:latin typeface="Meiryo UI" panose="020B0604030504040204" pitchFamily="50" charset="-128"/>
                <a:ea typeface="Meiryo UI" panose="020B0604030504040204" pitchFamily="50" charset="-128"/>
              </a:rPr>
              <a:t>④リモートワークを導入し、導入前と比較し時間外労働時間を月○○時間削減した。</a:t>
            </a:r>
            <a:endParaRPr lang="en-US" altLang="ja-JP" sz="1600" dirty="0">
              <a:latin typeface="Meiryo UI" panose="020B0604030504040204" pitchFamily="50" charset="-128"/>
              <a:ea typeface="Meiryo UI" panose="020B0604030504040204" pitchFamily="50" charset="-128"/>
            </a:endParaRPr>
          </a:p>
          <a:p>
            <a:pPr marL="93663" indent="-93663"/>
            <a:r>
              <a:rPr lang="ja-JP" altLang="en-US" sz="1600" dirty="0">
                <a:latin typeface="Meiryo UI" panose="020B0604030504040204" pitchFamily="50" charset="-128"/>
                <a:ea typeface="Meiryo UI" panose="020B0604030504040204" pitchFamily="50" charset="-128"/>
              </a:rPr>
              <a:t>⑤</a:t>
            </a:r>
            <a:r>
              <a:rPr kumimoji="1" lang="ja-JP" altLang="en-US" sz="1600" dirty="0">
                <a:latin typeface="Meiryo UI" panose="020B0604030504040204" pitchFamily="50" charset="-128"/>
                <a:ea typeface="Meiryo UI" panose="020B0604030504040204" pitchFamily="50" charset="-128"/>
              </a:rPr>
              <a:t>キャッシュレス決済を導入し、</a:t>
            </a:r>
            <a:r>
              <a:rPr lang="ja-JP" altLang="en-US" sz="1600" dirty="0">
                <a:latin typeface="Meiryo UI" panose="020B0604030504040204" pitchFamily="50" charset="-128"/>
                <a:ea typeface="Meiryo UI" panose="020B0604030504040204" pitchFamily="50" charset="-128"/>
              </a:rPr>
              <a:t>インバウンド需要を大きく獲得</a:t>
            </a:r>
            <a:r>
              <a:rPr kumimoji="1" lang="ja-JP" altLang="en-US" sz="1600" dirty="0">
                <a:latin typeface="Meiryo UI" panose="020B0604030504040204" pitchFamily="50" charset="-128"/>
                <a:ea typeface="Meiryo UI" panose="020B0604030504040204" pitchFamily="50" charset="-128"/>
              </a:rPr>
              <a:t>した</a:t>
            </a:r>
            <a:r>
              <a:rPr lang="ja-JP" altLang="en-US" sz="1600" dirty="0">
                <a:latin typeface="Meiryo UI" panose="020B0604030504040204" pitchFamily="50" charset="-128"/>
                <a:ea typeface="Meiryo UI" panose="020B0604030504040204" pitchFamily="50" charset="-128"/>
              </a:rPr>
              <a:t>。　　など　</a:t>
            </a:r>
            <a:endParaRPr lang="en-US" altLang="ja-JP" sz="1600" dirty="0">
              <a:latin typeface="Meiryo UI" panose="020B0604030504040204" pitchFamily="50" charset="-128"/>
              <a:ea typeface="Meiryo UI" panose="020B0604030504040204" pitchFamily="50" charset="-128"/>
            </a:endParaRPr>
          </a:p>
          <a:p>
            <a:pPr marL="93663" indent="-93663"/>
            <a:endParaRPr lang="en-US" altLang="ja-JP" sz="1600" dirty="0">
              <a:latin typeface="Meiryo UI" panose="020B0604030504040204" pitchFamily="50" charset="-128"/>
              <a:ea typeface="Meiryo UI" panose="020B0604030504040204" pitchFamily="50" charset="-128"/>
            </a:endParaRPr>
          </a:p>
        </p:txBody>
      </p:sp>
      <p:cxnSp>
        <p:nvCxnSpPr>
          <p:cNvPr id="13" name="直線コネクタ 12">
            <a:extLst>
              <a:ext uri="{FF2B5EF4-FFF2-40B4-BE49-F238E27FC236}">
                <a16:creationId xmlns:a16="http://schemas.microsoft.com/office/drawing/2014/main" id="{23BF59BE-A7AA-8A2B-C71B-47F56BED1F2B}"/>
              </a:ext>
            </a:extLst>
          </p:cNvPr>
          <p:cNvCxnSpPr>
            <a:cxnSpLocks noGrp="1" noRot="1" noMove="1" noResize="1" noEditPoints="1" noAdjustHandles="1" noChangeArrowheads="1" noChangeShapeType="1"/>
          </p:cNvCxnSpPr>
          <p:nvPr/>
        </p:nvCxnSpPr>
        <p:spPr>
          <a:xfrm>
            <a:off x="0" y="592448"/>
            <a:ext cx="12192000" cy="0"/>
          </a:xfrm>
          <a:prstGeom prst="line">
            <a:avLst/>
          </a:prstGeom>
          <a:ln w="76200" cmpd="thickThin">
            <a:solidFill>
              <a:srgbClr val="002060"/>
            </a:solidFill>
          </a:ln>
        </p:spPr>
        <p:style>
          <a:lnRef idx="1">
            <a:schemeClr val="accent1"/>
          </a:lnRef>
          <a:fillRef idx="0">
            <a:schemeClr val="accent1"/>
          </a:fillRef>
          <a:effectRef idx="0">
            <a:schemeClr val="accent1"/>
          </a:effectRef>
          <a:fontRef idx="minor">
            <a:schemeClr val="tx1"/>
          </a:fontRef>
        </p:style>
      </p:cxnSp>
      <p:sp>
        <p:nvSpPr>
          <p:cNvPr id="6" name="スライド番号プレースホルダー 5">
            <a:extLst>
              <a:ext uri="{FF2B5EF4-FFF2-40B4-BE49-F238E27FC236}">
                <a16:creationId xmlns:a16="http://schemas.microsoft.com/office/drawing/2014/main" id="{4BCBE6C0-0655-4968-8BE5-C096A60EEADA}"/>
              </a:ext>
            </a:extLst>
          </p:cNvPr>
          <p:cNvSpPr>
            <a:spLocks noGrp="1"/>
          </p:cNvSpPr>
          <p:nvPr>
            <p:ph type="sldNum" sz="quarter" idx="12"/>
          </p:nvPr>
        </p:nvSpPr>
        <p:spPr/>
        <p:txBody>
          <a:bodyPr/>
          <a:lstStyle/>
          <a:p>
            <a:fld id="{51889FFA-6D37-44E3-827C-3966D8331A8F}" type="slidenum">
              <a:rPr kumimoji="1" lang="ja-JP" altLang="en-US" smtClean="0"/>
              <a:t>3</a:t>
            </a:fld>
            <a:endParaRPr kumimoji="1" lang="ja-JP" altLang="en-US"/>
          </a:p>
        </p:txBody>
      </p:sp>
      <p:sp>
        <p:nvSpPr>
          <p:cNvPr id="5" name="テキスト ボックス 4">
            <a:extLst>
              <a:ext uri="{FF2B5EF4-FFF2-40B4-BE49-F238E27FC236}">
                <a16:creationId xmlns:a16="http://schemas.microsoft.com/office/drawing/2014/main" id="{16C95E65-CE1A-A9D1-443E-210CEF67048C}"/>
              </a:ext>
            </a:extLst>
          </p:cNvPr>
          <p:cNvSpPr txBox="1"/>
          <p:nvPr/>
        </p:nvSpPr>
        <p:spPr>
          <a:xfrm>
            <a:off x="591128" y="775061"/>
            <a:ext cx="10876695" cy="1200329"/>
          </a:xfrm>
          <a:prstGeom prst="rect">
            <a:avLst/>
          </a:prstGeom>
          <a:noFill/>
        </p:spPr>
        <p:txBody>
          <a:bodyPr wrap="none" rtlCol="0">
            <a:spAutoFit/>
          </a:bodyPr>
          <a:lstStyle/>
          <a:p>
            <a:r>
              <a:rPr lang="en-US" altLang="ja-JP" b="1" dirty="0">
                <a:solidFill>
                  <a:srgbClr val="002060"/>
                </a:solidFill>
                <a:latin typeface="Meiryo UI" panose="020B0604030504040204" pitchFamily="50" charset="-128"/>
                <a:ea typeface="Meiryo UI" panose="020B0604030504040204" pitchFamily="50" charset="-128"/>
              </a:rPr>
              <a:t>【</a:t>
            </a:r>
            <a:r>
              <a:rPr lang="ja-JP" altLang="en-US" b="1" dirty="0">
                <a:solidFill>
                  <a:srgbClr val="002060"/>
                </a:solidFill>
                <a:latin typeface="Meiryo UI" panose="020B0604030504040204" pitchFamily="50" charset="-128"/>
                <a:ea typeface="Meiryo UI" panose="020B0604030504040204" pitchFamily="50" charset="-128"/>
              </a:rPr>
              <a:t>初めてデジタルツールの活用にチャレンジした時期（概ね、過去２年以内）</a:t>
            </a:r>
            <a:r>
              <a:rPr lang="en-US" altLang="ja-JP" b="1" dirty="0">
                <a:solidFill>
                  <a:srgbClr val="002060"/>
                </a:solidFill>
                <a:latin typeface="Meiryo UI" panose="020B0604030504040204" pitchFamily="50" charset="-128"/>
                <a:ea typeface="Meiryo UI" panose="020B0604030504040204" pitchFamily="50" charset="-128"/>
              </a:rPr>
              <a:t>】</a:t>
            </a:r>
            <a:r>
              <a:rPr lang="ja-JP" altLang="en-US" b="1" dirty="0">
                <a:solidFill>
                  <a:srgbClr val="002060"/>
                </a:solidFill>
                <a:latin typeface="Meiryo UI" panose="020B0604030504040204" pitchFamily="50" charset="-128"/>
                <a:ea typeface="Meiryo UI" panose="020B0604030504040204" pitchFamily="50" charset="-128"/>
              </a:rPr>
              <a:t> （テキストのみ。１スライド以内。）</a:t>
            </a:r>
            <a:endParaRPr lang="en-US" altLang="ja-JP" b="1" dirty="0">
              <a:solidFill>
                <a:srgbClr val="002060"/>
              </a:solidFill>
              <a:latin typeface="Meiryo UI" panose="020B0604030504040204" pitchFamily="50" charset="-128"/>
              <a:ea typeface="Meiryo UI" panose="020B0604030504040204" pitchFamily="50" charset="-128"/>
            </a:endParaRPr>
          </a:p>
          <a:p>
            <a:r>
              <a:rPr kumimoji="1" lang="ja-JP" altLang="en-US" b="1" dirty="0">
                <a:solidFill>
                  <a:srgbClr val="002060"/>
                </a:solidFill>
                <a:latin typeface="Meiryo UI" panose="020B0604030504040204" pitchFamily="50" charset="-128"/>
                <a:ea typeface="Meiryo UI" panose="020B0604030504040204" pitchFamily="50" charset="-128"/>
              </a:rPr>
              <a:t>　</a:t>
            </a:r>
            <a:endParaRPr kumimoji="1" lang="en-US" altLang="ja-JP" b="1" dirty="0">
              <a:solidFill>
                <a:srgbClr val="002060"/>
              </a:solidFill>
              <a:latin typeface="Meiryo UI" panose="020B0604030504040204" pitchFamily="50" charset="-128"/>
              <a:ea typeface="Meiryo UI" panose="020B0604030504040204" pitchFamily="50" charset="-128"/>
            </a:endParaRPr>
          </a:p>
          <a:p>
            <a:r>
              <a:rPr lang="ja-JP" altLang="en-US" b="1" dirty="0">
                <a:solidFill>
                  <a:srgbClr val="002060"/>
                </a:solidFill>
                <a:latin typeface="Meiryo UI" panose="020B0604030504040204" pitchFamily="50" charset="-128"/>
                <a:ea typeface="Meiryo UI" panose="020B0604030504040204" pitchFamily="50" charset="-128"/>
              </a:rPr>
              <a:t>　</a:t>
            </a:r>
            <a:r>
              <a:rPr lang="en-US" altLang="ja-JP" b="1" dirty="0">
                <a:latin typeface="Meiryo UI" panose="020B0604030504040204" pitchFamily="50" charset="-128"/>
                <a:ea typeface="Meiryo UI" panose="020B0604030504040204" pitchFamily="50" charset="-128"/>
              </a:rPr>
              <a:t>【</a:t>
            </a:r>
            <a:r>
              <a:rPr lang="ja-JP" altLang="en-US" b="1" dirty="0">
                <a:latin typeface="Meiryo UI" panose="020B0604030504040204" pitchFamily="50" charset="-128"/>
                <a:ea typeface="Meiryo UI" panose="020B0604030504040204" pitchFamily="50" charset="-128"/>
              </a:rPr>
              <a:t>記載例</a:t>
            </a:r>
            <a:r>
              <a:rPr lang="en-US" altLang="ja-JP" b="1" dirty="0">
                <a:latin typeface="Meiryo UI" panose="020B0604030504040204" pitchFamily="50" charset="-128"/>
                <a:ea typeface="Meiryo UI" panose="020B0604030504040204" pitchFamily="50" charset="-128"/>
              </a:rPr>
              <a:t>】</a:t>
            </a:r>
          </a:p>
          <a:p>
            <a:r>
              <a:rPr kumimoji="1" lang="ja-JP" altLang="en-US" b="1" dirty="0">
                <a:latin typeface="Meiryo UI" panose="020B0604030504040204" pitchFamily="50" charset="-128"/>
                <a:ea typeface="Meiryo UI" panose="020B0604030504040204" pitchFamily="50" charset="-128"/>
              </a:rPr>
              <a:t>　令和〇年▽月</a:t>
            </a:r>
            <a:endParaRPr kumimoji="1" lang="en-US" altLang="ja-JP" b="1" dirty="0">
              <a:solidFill>
                <a:srgbClr val="002060"/>
              </a:solidFill>
              <a:latin typeface="Meiryo UI" panose="020B0604030504040204" pitchFamily="50" charset="-128"/>
              <a:ea typeface="Meiryo UI" panose="020B0604030504040204" pitchFamily="50" charset="-128"/>
            </a:endParaRPr>
          </a:p>
        </p:txBody>
      </p:sp>
      <p:sp>
        <p:nvSpPr>
          <p:cNvPr id="7" name="テキスト ボックス 2">
            <a:extLst>
              <a:ext uri="{FF2B5EF4-FFF2-40B4-BE49-F238E27FC236}">
                <a16:creationId xmlns:a16="http://schemas.microsoft.com/office/drawing/2014/main" id="{3A7C18D5-9341-5E8C-ED39-A90F6F8EB753}"/>
              </a:ext>
            </a:extLst>
          </p:cNvPr>
          <p:cNvSpPr txBox="1"/>
          <p:nvPr/>
        </p:nvSpPr>
        <p:spPr>
          <a:xfrm>
            <a:off x="591127" y="2032884"/>
            <a:ext cx="10934576" cy="646331"/>
          </a:xfrm>
          <a:prstGeom prst="rect">
            <a:avLst/>
          </a:prstGeom>
          <a:noFill/>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en-US" altLang="ja-JP" b="1" dirty="0">
                <a:solidFill>
                  <a:srgbClr val="002060"/>
                </a:solidFill>
                <a:latin typeface="Meiryo UI" panose="020B0604030504040204" pitchFamily="50" charset="-128"/>
                <a:ea typeface="Meiryo UI" panose="020B0604030504040204" pitchFamily="50" charset="-128"/>
              </a:rPr>
              <a:t>【</a:t>
            </a:r>
            <a:r>
              <a:rPr lang="ja-JP" altLang="en-US" b="1" dirty="0">
                <a:solidFill>
                  <a:srgbClr val="002060"/>
                </a:solidFill>
                <a:latin typeface="Meiryo UI" panose="020B0604030504040204" pitchFamily="50" charset="-128"/>
                <a:ea typeface="Meiryo UI" panose="020B0604030504040204" pitchFamily="50" charset="-128"/>
              </a:rPr>
              <a:t>デジタルツールの活用についての取組概要</a:t>
            </a:r>
            <a:r>
              <a:rPr lang="en-US" altLang="ja-JP" b="1" dirty="0">
                <a:solidFill>
                  <a:srgbClr val="002060"/>
                </a:solidFill>
                <a:latin typeface="Meiryo UI" panose="020B0604030504040204" pitchFamily="50" charset="-128"/>
                <a:ea typeface="Meiryo UI" panose="020B0604030504040204" pitchFamily="50" charset="-128"/>
              </a:rPr>
              <a:t>】</a:t>
            </a:r>
          </a:p>
          <a:p>
            <a:r>
              <a:rPr lang="ja-JP" altLang="en-US" b="1" dirty="0">
                <a:solidFill>
                  <a:srgbClr val="002060"/>
                </a:solidFill>
                <a:latin typeface="Meiryo UI" panose="020B0604030504040204" pitchFamily="50" charset="-128"/>
                <a:ea typeface="Meiryo UI" panose="020B0604030504040204" pitchFamily="50" charset="-128"/>
              </a:rPr>
              <a:t>（</a:t>
            </a:r>
            <a:r>
              <a:rPr lang="ja-JP" altLang="en-US" sz="1800" b="1" dirty="0">
                <a:solidFill>
                  <a:srgbClr val="002060"/>
                </a:solidFill>
                <a:latin typeface="Meiryo UI" panose="020B0604030504040204" pitchFamily="50" charset="-128"/>
                <a:ea typeface="Meiryo UI" panose="020B0604030504040204" pitchFamily="50" charset="-128"/>
              </a:rPr>
              <a:t>導入システム、取組、成果などの概要を簡潔に記載してください。</a:t>
            </a:r>
            <a:r>
              <a:rPr lang="ja-JP" altLang="en-US" b="1" dirty="0">
                <a:solidFill>
                  <a:srgbClr val="002060"/>
                </a:solidFill>
                <a:latin typeface="Meiryo UI" panose="020B0604030504040204" pitchFamily="50" charset="-128"/>
                <a:ea typeface="Meiryo UI" panose="020B0604030504040204" pitchFamily="50" charset="-128"/>
              </a:rPr>
              <a:t>テキストのみ</a:t>
            </a:r>
            <a:r>
              <a:rPr lang="en-US" altLang="ja-JP" b="1" dirty="0">
                <a:solidFill>
                  <a:srgbClr val="002060"/>
                </a:solidFill>
                <a:latin typeface="Meiryo UI" panose="020B0604030504040204" pitchFamily="50" charset="-128"/>
                <a:ea typeface="Meiryo UI" panose="020B0604030504040204" pitchFamily="50" charset="-128"/>
              </a:rPr>
              <a:t>200</a:t>
            </a:r>
            <a:r>
              <a:rPr lang="ja-JP" altLang="en-US" b="1" dirty="0">
                <a:solidFill>
                  <a:srgbClr val="002060"/>
                </a:solidFill>
                <a:latin typeface="Meiryo UI" panose="020B0604030504040204" pitchFamily="50" charset="-128"/>
                <a:ea typeface="Meiryo UI" panose="020B0604030504040204" pitchFamily="50" charset="-128"/>
              </a:rPr>
              <a:t>～</a:t>
            </a:r>
            <a:r>
              <a:rPr lang="en-US" altLang="ja-JP" b="1" dirty="0">
                <a:solidFill>
                  <a:srgbClr val="002060"/>
                </a:solidFill>
                <a:latin typeface="Meiryo UI" panose="020B0604030504040204" pitchFamily="50" charset="-128"/>
                <a:ea typeface="Meiryo UI" panose="020B0604030504040204" pitchFamily="50" charset="-128"/>
              </a:rPr>
              <a:t>400</a:t>
            </a:r>
            <a:r>
              <a:rPr lang="ja-JP" altLang="en-US" b="1" dirty="0">
                <a:solidFill>
                  <a:srgbClr val="002060"/>
                </a:solidFill>
                <a:latin typeface="Meiryo UI" panose="020B0604030504040204" pitchFamily="50" charset="-128"/>
                <a:ea typeface="Meiryo UI" panose="020B0604030504040204" pitchFamily="50" charset="-128"/>
              </a:rPr>
              <a:t>字以内）</a:t>
            </a:r>
            <a:endParaRPr kumimoji="1" lang="en-US" altLang="ja-JP" b="1" dirty="0">
              <a:solidFill>
                <a:srgbClr val="002060"/>
              </a:solidFill>
              <a:latin typeface="Meiryo UI" panose="020B0604030504040204" pitchFamily="50" charset="-128"/>
              <a:ea typeface="Meiryo UI" panose="020B0604030504040204" pitchFamily="50" charset="-128"/>
            </a:endParaRPr>
          </a:p>
        </p:txBody>
      </p:sp>
      <p:sp>
        <p:nvSpPr>
          <p:cNvPr id="3" name="テキスト ボックス 2">
            <a:extLst>
              <a:ext uri="{FF2B5EF4-FFF2-40B4-BE49-F238E27FC236}">
                <a16:creationId xmlns:a16="http://schemas.microsoft.com/office/drawing/2014/main" id="{3817C20B-218D-E933-D30D-E5BA32D81DC9}"/>
              </a:ext>
            </a:extLst>
          </p:cNvPr>
          <p:cNvSpPr txBox="1"/>
          <p:nvPr/>
        </p:nvSpPr>
        <p:spPr>
          <a:xfrm>
            <a:off x="591127" y="4731196"/>
            <a:ext cx="10367386" cy="1692771"/>
          </a:xfrm>
          <a:prstGeom prst="rect">
            <a:avLst/>
          </a:prstGeom>
          <a:noFill/>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en-US" altLang="ja-JP" b="1" dirty="0">
                <a:solidFill>
                  <a:srgbClr val="002060"/>
                </a:solidFill>
                <a:latin typeface="Meiryo UI" panose="020B0604030504040204" pitchFamily="50" charset="-128"/>
                <a:ea typeface="Meiryo UI" panose="020B0604030504040204" pitchFamily="50" charset="-128"/>
              </a:rPr>
              <a:t>【</a:t>
            </a:r>
            <a:r>
              <a:rPr lang="ja-JP" altLang="en-US" b="1" dirty="0">
                <a:solidFill>
                  <a:srgbClr val="002060"/>
                </a:solidFill>
                <a:latin typeface="Meiryo UI" panose="020B0604030504040204" pitchFamily="50" charset="-128"/>
                <a:ea typeface="Meiryo UI" panose="020B0604030504040204" pitchFamily="50" charset="-128"/>
              </a:rPr>
              <a:t>デジタルツールの活用に至った背景</a:t>
            </a:r>
            <a:r>
              <a:rPr lang="en-US" altLang="ja-JP" b="1" dirty="0">
                <a:solidFill>
                  <a:srgbClr val="002060"/>
                </a:solidFill>
                <a:latin typeface="Meiryo UI" panose="020B0604030504040204" pitchFamily="50" charset="-128"/>
                <a:ea typeface="Meiryo UI" panose="020B0604030504040204" pitchFamily="50" charset="-128"/>
              </a:rPr>
              <a:t>】</a:t>
            </a:r>
          </a:p>
          <a:p>
            <a:r>
              <a:rPr lang="ja-JP" altLang="en-US" b="1" dirty="0">
                <a:solidFill>
                  <a:srgbClr val="002060"/>
                </a:solidFill>
                <a:latin typeface="Meiryo UI" panose="020B0604030504040204" pitchFamily="50" charset="-128"/>
                <a:ea typeface="Meiryo UI" panose="020B0604030504040204" pitchFamily="50" charset="-128"/>
              </a:rPr>
              <a:t>（業務上の課題やツール活用に至った背景を</a:t>
            </a:r>
            <a:r>
              <a:rPr lang="ja-JP" altLang="en-US" sz="1800" b="1" dirty="0">
                <a:solidFill>
                  <a:srgbClr val="002060"/>
                </a:solidFill>
                <a:latin typeface="Meiryo UI" panose="020B0604030504040204" pitchFamily="50" charset="-128"/>
                <a:ea typeface="Meiryo UI" panose="020B0604030504040204" pitchFamily="50" charset="-128"/>
              </a:rPr>
              <a:t>簡潔に記載してください。 テキストのみ</a:t>
            </a:r>
            <a:r>
              <a:rPr lang="en-US" altLang="ja-JP" b="1" dirty="0">
                <a:solidFill>
                  <a:srgbClr val="002060"/>
                </a:solidFill>
                <a:latin typeface="Meiryo UI" panose="020B0604030504040204" pitchFamily="50" charset="-128"/>
                <a:ea typeface="Meiryo UI" panose="020B0604030504040204" pitchFamily="50" charset="-128"/>
              </a:rPr>
              <a:t>100</a:t>
            </a:r>
            <a:r>
              <a:rPr lang="ja-JP" altLang="en-US" b="1" dirty="0">
                <a:solidFill>
                  <a:srgbClr val="002060"/>
                </a:solidFill>
                <a:latin typeface="Meiryo UI" panose="020B0604030504040204" pitchFamily="50" charset="-128"/>
                <a:ea typeface="Meiryo UI" panose="020B0604030504040204" pitchFamily="50" charset="-128"/>
              </a:rPr>
              <a:t>～</a:t>
            </a:r>
            <a:r>
              <a:rPr lang="en-US" altLang="ja-JP" b="1" dirty="0">
                <a:solidFill>
                  <a:srgbClr val="002060"/>
                </a:solidFill>
                <a:latin typeface="Meiryo UI" panose="020B0604030504040204" pitchFamily="50" charset="-128"/>
                <a:ea typeface="Meiryo UI" panose="020B0604030504040204" pitchFamily="50" charset="-128"/>
              </a:rPr>
              <a:t>200</a:t>
            </a:r>
            <a:r>
              <a:rPr lang="ja-JP" altLang="en-US" b="1" dirty="0">
                <a:solidFill>
                  <a:srgbClr val="002060"/>
                </a:solidFill>
                <a:latin typeface="Meiryo UI" panose="020B0604030504040204" pitchFamily="50" charset="-128"/>
                <a:ea typeface="Meiryo UI" panose="020B0604030504040204" pitchFamily="50" charset="-128"/>
              </a:rPr>
              <a:t>字以内）</a:t>
            </a:r>
            <a:endParaRPr lang="en-US" altLang="ja-JP" b="1" dirty="0">
              <a:solidFill>
                <a:srgbClr val="002060"/>
              </a:solidFill>
              <a:latin typeface="Meiryo UI" panose="020B0604030504040204" pitchFamily="50" charset="-128"/>
              <a:ea typeface="Meiryo UI" panose="020B0604030504040204" pitchFamily="50" charset="-128"/>
            </a:endParaRPr>
          </a:p>
          <a:p>
            <a:endParaRPr kumimoji="1" lang="en-US" altLang="ja-JP" b="1" dirty="0">
              <a:solidFill>
                <a:srgbClr val="002060"/>
              </a:solidFill>
              <a:latin typeface="Meiryo UI" panose="020B0604030504040204" pitchFamily="50" charset="-128"/>
              <a:ea typeface="Meiryo UI" panose="020B0604030504040204" pitchFamily="50" charset="-128"/>
            </a:endParaRPr>
          </a:p>
          <a:p>
            <a:r>
              <a:rPr lang="ja-JP" altLang="en-US" sz="1600" b="1" dirty="0">
                <a:solidFill>
                  <a:srgbClr val="002060"/>
                </a:solidFill>
                <a:latin typeface="Meiryo UI" panose="020B0604030504040204" pitchFamily="50" charset="-128"/>
                <a:ea typeface="Meiryo UI" panose="020B0604030504040204" pitchFamily="50" charset="-128"/>
              </a:rPr>
              <a:t>　</a:t>
            </a:r>
            <a:r>
              <a:rPr lang="en-US" altLang="ja-JP" sz="1600" b="1" dirty="0">
                <a:latin typeface="Meiryo UI" panose="020B0604030504040204" pitchFamily="50" charset="-128"/>
                <a:ea typeface="Meiryo UI" panose="020B0604030504040204" pitchFamily="50" charset="-128"/>
              </a:rPr>
              <a:t>【</a:t>
            </a:r>
            <a:r>
              <a:rPr lang="ja-JP" altLang="en-US" sz="1600" b="1" dirty="0">
                <a:latin typeface="Meiryo UI" panose="020B0604030504040204" pitchFamily="50" charset="-128"/>
                <a:ea typeface="Meiryo UI" panose="020B0604030504040204" pitchFamily="50" charset="-128"/>
              </a:rPr>
              <a:t>記載例</a:t>
            </a:r>
            <a:r>
              <a:rPr lang="en-US" altLang="ja-JP" sz="1600" b="1" dirty="0">
                <a:latin typeface="Meiryo UI" panose="020B0604030504040204" pitchFamily="50" charset="-128"/>
                <a:ea typeface="Meiryo UI" panose="020B0604030504040204" pitchFamily="50" charset="-128"/>
              </a:rPr>
              <a:t>】</a:t>
            </a:r>
          </a:p>
          <a:p>
            <a:r>
              <a:rPr lang="ja-JP" altLang="en-US" sz="1600" b="0" i="0" dirty="0">
                <a:solidFill>
                  <a:srgbClr val="424242"/>
                </a:solidFill>
                <a:effectLst/>
                <a:latin typeface="Meiryo UI" panose="020B0604030504040204" pitchFamily="50" charset="-128"/>
                <a:ea typeface="Meiryo UI" panose="020B0604030504040204" pitchFamily="50" charset="-128"/>
              </a:rPr>
              <a:t>　手書き伝票や</a:t>
            </a:r>
            <a:r>
              <a:rPr lang="en-US" altLang="ja-JP" sz="1600" b="0" i="0" dirty="0">
                <a:solidFill>
                  <a:srgbClr val="424242"/>
                </a:solidFill>
                <a:effectLst/>
                <a:latin typeface="Meiryo UI" panose="020B0604030504040204" pitchFamily="50" charset="-128"/>
                <a:ea typeface="Meiryo UI" panose="020B0604030504040204" pitchFamily="50" charset="-128"/>
              </a:rPr>
              <a:t>Excel</a:t>
            </a:r>
            <a:r>
              <a:rPr lang="ja-JP" altLang="en-US" sz="1600" b="0" i="0" dirty="0">
                <a:solidFill>
                  <a:srgbClr val="424242"/>
                </a:solidFill>
                <a:effectLst/>
                <a:latin typeface="Meiryo UI" panose="020B0604030504040204" pitchFamily="50" charset="-128"/>
                <a:ea typeface="Meiryo UI" panose="020B0604030504040204" pitchFamily="50" charset="-128"/>
              </a:rPr>
              <a:t>管理による集計ミスや月末の残業が常態化していたため、作業の効率化と経理業務の標準化を目的に会計システムを導入しました</a:t>
            </a:r>
            <a:r>
              <a:rPr lang="ja-JP" altLang="en-US" b="0" i="0" dirty="0">
                <a:solidFill>
                  <a:srgbClr val="424242"/>
                </a:solidFill>
                <a:effectLst/>
                <a:latin typeface="Segoe Sans"/>
              </a:rPr>
              <a:t>。</a:t>
            </a:r>
            <a:endParaRPr kumimoji="1" lang="en-US" altLang="ja-JP" b="1" dirty="0">
              <a:solidFill>
                <a:srgbClr val="002060"/>
              </a:solidFill>
              <a:latin typeface="Meiryo UI" panose="020B0604030504040204" pitchFamily="50" charset="-128"/>
              <a:ea typeface="Meiryo UI" panose="020B0604030504040204" pitchFamily="50" charset="-128"/>
            </a:endParaRPr>
          </a:p>
        </p:txBody>
      </p:sp>
      <p:pic>
        <p:nvPicPr>
          <p:cNvPr id="4" name="図 3">
            <a:extLst>
              <a:ext uri="{FF2B5EF4-FFF2-40B4-BE49-F238E27FC236}">
                <a16:creationId xmlns:a16="http://schemas.microsoft.com/office/drawing/2014/main" id="{EEE9EFF9-49F5-6FFD-E333-34EE4712224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517825" y="21367"/>
            <a:ext cx="488396" cy="540000"/>
          </a:xfrm>
          <a:prstGeom prst="rect">
            <a:avLst/>
          </a:prstGeom>
        </p:spPr>
      </p:pic>
    </p:spTree>
    <p:extLst>
      <p:ext uri="{BB962C8B-B14F-4D97-AF65-F5344CB8AC3E}">
        <p14:creationId xmlns:p14="http://schemas.microsoft.com/office/powerpoint/2010/main" val="34460240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511398FF-10B1-D7EC-E607-5235FEC44274}"/>
              </a:ext>
            </a:extLst>
          </p:cNvPr>
          <p:cNvSpPr txBox="1"/>
          <p:nvPr/>
        </p:nvSpPr>
        <p:spPr>
          <a:xfrm>
            <a:off x="591128" y="89283"/>
            <a:ext cx="6322565" cy="369332"/>
          </a:xfrm>
          <a:prstGeom prst="rect">
            <a:avLst/>
          </a:prstGeom>
          <a:noFill/>
        </p:spPr>
        <p:txBody>
          <a:bodyPr wrap="none" rtlCol="0">
            <a:spAutoFit/>
          </a:bodyPr>
          <a:lstStyle/>
          <a:p>
            <a:r>
              <a:rPr kumimoji="1" lang="ja-JP" altLang="en-US" b="1" i="1" dirty="0">
                <a:solidFill>
                  <a:srgbClr val="002060"/>
                </a:solidFill>
                <a:latin typeface="Meiryo UI" panose="020B0604030504040204" pitchFamily="50" charset="-128"/>
                <a:ea typeface="Meiryo UI" panose="020B0604030504040204" pitchFamily="50" charset="-128"/>
              </a:rPr>
              <a:t>取組の詳細・成果（</a:t>
            </a:r>
            <a:r>
              <a:rPr lang="ja-JP" altLang="en-US" b="1" i="1" dirty="0">
                <a:solidFill>
                  <a:srgbClr val="002060"/>
                </a:solidFill>
                <a:latin typeface="Meiryo UI" panose="020B0604030504040204" pitchFamily="50" charset="-128"/>
                <a:ea typeface="Meiryo UI" panose="020B0604030504040204" pitchFamily="50" charset="-128"/>
              </a:rPr>
              <a:t>ウェブサイトに公開する可能性があります</a:t>
            </a:r>
            <a:r>
              <a:rPr kumimoji="1" lang="ja-JP" altLang="en-US" b="1" i="1" dirty="0">
                <a:solidFill>
                  <a:srgbClr val="002060"/>
                </a:solidFill>
                <a:latin typeface="Meiryo UI" panose="020B0604030504040204" pitchFamily="50" charset="-128"/>
                <a:ea typeface="Meiryo UI" panose="020B0604030504040204" pitchFamily="50" charset="-128"/>
              </a:rPr>
              <a:t>）</a:t>
            </a:r>
            <a:endParaRPr kumimoji="1" lang="en-US" altLang="ja-JP" b="1" i="1" dirty="0">
              <a:solidFill>
                <a:srgbClr val="002060"/>
              </a:solidFill>
              <a:latin typeface="Meiryo UI" panose="020B0604030504040204" pitchFamily="50" charset="-128"/>
              <a:ea typeface="Meiryo UI" panose="020B0604030504040204" pitchFamily="50" charset="-128"/>
            </a:endParaRPr>
          </a:p>
        </p:txBody>
      </p:sp>
      <p:sp>
        <p:nvSpPr>
          <p:cNvPr id="3" name="テキスト ボックス 2">
            <a:extLst>
              <a:ext uri="{FF2B5EF4-FFF2-40B4-BE49-F238E27FC236}">
                <a16:creationId xmlns:a16="http://schemas.microsoft.com/office/drawing/2014/main" id="{0032B2F2-7A76-1FF0-90F0-884A481D3331}"/>
              </a:ext>
            </a:extLst>
          </p:cNvPr>
          <p:cNvSpPr txBox="1"/>
          <p:nvPr/>
        </p:nvSpPr>
        <p:spPr>
          <a:xfrm>
            <a:off x="591128" y="592448"/>
            <a:ext cx="11141327" cy="5632311"/>
          </a:xfrm>
          <a:prstGeom prst="rect">
            <a:avLst/>
          </a:prstGeom>
          <a:noFill/>
        </p:spPr>
        <p:txBody>
          <a:bodyPr wrap="square" rtlCol="0">
            <a:spAutoFit/>
          </a:bodyPr>
          <a:lstStyle/>
          <a:p>
            <a:r>
              <a:rPr lang="en-US" altLang="ja-JP" b="1" dirty="0">
                <a:solidFill>
                  <a:srgbClr val="002060"/>
                </a:solidFill>
                <a:latin typeface="Meiryo UI" panose="020B0604030504040204" pitchFamily="50" charset="-128"/>
                <a:ea typeface="Meiryo UI" panose="020B0604030504040204" pitchFamily="50" charset="-128"/>
              </a:rPr>
              <a:t>【</a:t>
            </a:r>
            <a:r>
              <a:rPr lang="ja-JP" altLang="en-US" b="1" dirty="0">
                <a:solidFill>
                  <a:srgbClr val="002060"/>
                </a:solidFill>
                <a:latin typeface="Meiryo UI" panose="020B0604030504040204" pitchFamily="50" charset="-128"/>
                <a:ea typeface="Meiryo UI" panose="020B0604030504040204" pitchFamily="50" charset="-128"/>
              </a:rPr>
              <a:t>デジタルツールの活用について、具体的な取組の詳細内容と成果</a:t>
            </a:r>
            <a:r>
              <a:rPr lang="en-US" altLang="ja-JP" b="1" dirty="0">
                <a:solidFill>
                  <a:srgbClr val="002060"/>
                </a:solidFill>
                <a:latin typeface="Meiryo UI" panose="020B0604030504040204" pitchFamily="50" charset="-128"/>
                <a:ea typeface="Meiryo UI" panose="020B0604030504040204" pitchFamily="50" charset="-128"/>
              </a:rPr>
              <a:t>】</a:t>
            </a:r>
            <a:r>
              <a:rPr lang="ja-JP" altLang="en-US" b="1" dirty="0">
                <a:solidFill>
                  <a:srgbClr val="002060"/>
                </a:solidFill>
                <a:latin typeface="Meiryo UI" panose="020B0604030504040204" pitchFamily="50" charset="-128"/>
                <a:ea typeface="Meiryo UI" panose="020B0604030504040204" pitchFamily="50" charset="-128"/>
              </a:rPr>
              <a:t>（テキスト、図、画像利用可。３スライド以内。）</a:t>
            </a:r>
          </a:p>
          <a:p>
            <a:r>
              <a:rPr lang="en-US" altLang="ja-JP" b="1" dirty="0">
                <a:solidFill>
                  <a:srgbClr val="002060"/>
                </a:solidFill>
                <a:latin typeface="Meiryo UI" panose="020B0604030504040204" pitchFamily="50" charset="-128"/>
                <a:ea typeface="Meiryo UI" panose="020B0604030504040204" pitchFamily="50" charset="-128"/>
              </a:rPr>
              <a:t>※</a:t>
            </a:r>
            <a:r>
              <a:rPr lang="ja-JP" altLang="en-US" b="1" dirty="0">
                <a:solidFill>
                  <a:srgbClr val="002060"/>
                </a:solidFill>
                <a:latin typeface="Meiryo UI" panose="020B0604030504040204" pitchFamily="50" charset="-128"/>
                <a:ea typeface="Meiryo UI" panose="020B0604030504040204" pitchFamily="50" charset="-128"/>
              </a:rPr>
              <a:t>形式は自由ですが、</a:t>
            </a:r>
            <a:r>
              <a:rPr lang="ja-JP" altLang="en-US" b="1" u="sng" dirty="0">
                <a:solidFill>
                  <a:srgbClr val="002060"/>
                </a:solidFill>
                <a:latin typeface="Meiryo UI" panose="020B0604030504040204" pitchFamily="50" charset="-128"/>
                <a:ea typeface="Meiryo UI" panose="020B0604030504040204" pitchFamily="50" charset="-128"/>
              </a:rPr>
              <a:t>以下１～４の内容を盛り込んで</a:t>
            </a:r>
            <a:r>
              <a:rPr lang="ja-JP" altLang="en-US" b="1" dirty="0">
                <a:solidFill>
                  <a:srgbClr val="002060"/>
                </a:solidFill>
                <a:latin typeface="Meiryo UI" panose="020B0604030504040204" pitchFamily="50" charset="-128"/>
                <a:ea typeface="Meiryo UI" panose="020B0604030504040204" pitchFamily="50" charset="-128"/>
              </a:rPr>
              <a:t>作成してください。</a:t>
            </a:r>
            <a:endParaRPr lang="en-US" altLang="ja-JP" b="1" dirty="0">
              <a:solidFill>
                <a:srgbClr val="002060"/>
              </a:solidFill>
              <a:latin typeface="Meiryo UI" panose="020B0604030504040204" pitchFamily="50" charset="-128"/>
              <a:ea typeface="Meiryo UI" panose="020B0604030504040204" pitchFamily="50" charset="-128"/>
            </a:endParaRPr>
          </a:p>
          <a:p>
            <a:endParaRPr lang="en-US" altLang="ja-JP" b="1" dirty="0">
              <a:solidFill>
                <a:srgbClr val="002060"/>
              </a:solidFill>
              <a:latin typeface="Meiryo UI" panose="020B0604030504040204" pitchFamily="50" charset="-128"/>
              <a:ea typeface="Meiryo UI" panose="020B0604030504040204" pitchFamily="50" charset="-128"/>
            </a:endParaRPr>
          </a:p>
          <a:p>
            <a:r>
              <a:rPr lang="ja-JP" altLang="en-US" b="1" dirty="0">
                <a:solidFill>
                  <a:srgbClr val="002060"/>
                </a:solidFill>
                <a:latin typeface="Meiryo UI" panose="020B0604030504040204" pitchFamily="50" charset="-128"/>
                <a:ea typeface="Meiryo UI" panose="020B0604030504040204" pitchFamily="50" charset="-128"/>
              </a:rPr>
              <a:t>１　具体的な取組の詳細な内容</a:t>
            </a:r>
            <a:endParaRPr lang="en-US" altLang="ja-JP" b="1" dirty="0">
              <a:solidFill>
                <a:srgbClr val="002060"/>
              </a:solidFill>
              <a:latin typeface="Meiryo UI" panose="020B0604030504040204" pitchFamily="50" charset="-128"/>
              <a:ea typeface="Meiryo UI" panose="020B0604030504040204" pitchFamily="50" charset="-128"/>
            </a:endParaRPr>
          </a:p>
          <a:p>
            <a:endParaRPr lang="en-US" altLang="ja-JP" b="1" dirty="0">
              <a:solidFill>
                <a:srgbClr val="002060"/>
              </a:solidFill>
              <a:latin typeface="Meiryo UI" panose="020B0604030504040204" pitchFamily="50" charset="-128"/>
              <a:ea typeface="Meiryo UI" panose="020B0604030504040204" pitchFamily="50" charset="-128"/>
            </a:endParaRPr>
          </a:p>
          <a:p>
            <a:endParaRPr lang="en-US" altLang="ja-JP" b="1" dirty="0">
              <a:solidFill>
                <a:srgbClr val="002060"/>
              </a:solidFill>
              <a:latin typeface="Meiryo UI" panose="020B0604030504040204" pitchFamily="50" charset="-128"/>
              <a:ea typeface="Meiryo UI" panose="020B0604030504040204" pitchFamily="50" charset="-128"/>
            </a:endParaRPr>
          </a:p>
          <a:p>
            <a:r>
              <a:rPr lang="ja-JP" altLang="en-US" b="1" dirty="0">
                <a:solidFill>
                  <a:srgbClr val="002060"/>
                </a:solidFill>
                <a:latin typeface="Meiryo UI" panose="020B0604030504040204" pitchFamily="50" charset="-128"/>
                <a:ea typeface="Meiryo UI" panose="020B0604030504040204" pitchFamily="50" charset="-128"/>
              </a:rPr>
              <a:t>２　特定の業務や部門の業務効率化などの成果（又は期待される成果）</a:t>
            </a:r>
            <a:endParaRPr lang="en-US" altLang="ja-JP" b="1" dirty="0">
              <a:solidFill>
                <a:srgbClr val="002060"/>
              </a:solidFill>
              <a:latin typeface="Meiryo UI" panose="020B0604030504040204" pitchFamily="50" charset="-128"/>
              <a:ea typeface="Meiryo UI" panose="020B0604030504040204" pitchFamily="50" charset="-128"/>
            </a:endParaRPr>
          </a:p>
          <a:p>
            <a:r>
              <a:rPr lang="ja-JP" altLang="en-US" b="1" dirty="0">
                <a:solidFill>
                  <a:srgbClr val="002060"/>
                </a:solidFill>
                <a:latin typeface="Meiryo UI" panose="020B0604030504040204" pitchFamily="50" charset="-128"/>
                <a:ea typeface="Meiryo UI" panose="020B0604030504040204" pitchFamily="50" charset="-128"/>
              </a:rPr>
              <a:t>　</a:t>
            </a:r>
            <a:r>
              <a:rPr lang="ja-JP" altLang="en-US" b="1" i="1" dirty="0">
                <a:solidFill>
                  <a:srgbClr val="002060"/>
                </a:solidFill>
                <a:latin typeface="Meiryo UI" panose="020B0604030504040204" pitchFamily="50" charset="-128"/>
                <a:ea typeface="Meiryo UI" panose="020B0604030504040204" pitchFamily="50" charset="-128"/>
              </a:rPr>
              <a:t>　</a:t>
            </a:r>
            <a:endParaRPr lang="en-US" altLang="ja-JP" b="1" i="1" dirty="0">
              <a:solidFill>
                <a:srgbClr val="002060"/>
              </a:solidFill>
              <a:latin typeface="Meiryo UI" panose="020B0604030504040204" pitchFamily="50" charset="-128"/>
              <a:ea typeface="Meiryo UI" panose="020B0604030504040204" pitchFamily="50" charset="-128"/>
            </a:endParaRPr>
          </a:p>
          <a:p>
            <a:endParaRPr lang="en-US" altLang="ja-JP" b="1" i="1" dirty="0">
              <a:solidFill>
                <a:srgbClr val="002060"/>
              </a:solidFill>
              <a:latin typeface="Meiryo UI" panose="020B0604030504040204" pitchFamily="50" charset="-128"/>
              <a:ea typeface="Meiryo UI" panose="020B0604030504040204" pitchFamily="50" charset="-128"/>
            </a:endParaRPr>
          </a:p>
          <a:p>
            <a:endParaRPr lang="en-US" altLang="ja-JP" b="1" i="1" dirty="0">
              <a:solidFill>
                <a:srgbClr val="002060"/>
              </a:solidFill>
              <a:latin typeface="Meiryo UI" panose="020B0604030504040204" pitchFamily="50" charset="-128"/>
              <a:ea typeface="Meiryo UI" panose="020B0604030504040204" pitchFamily="50" charset="-128"/>
            </a:endParaRPr>
          </a:p>
          <a:p>
            <a:endParaRPr lang="en-US" altLang="ja-JP" b="1" i="1" dirty="0">
              <a:solidFill>
                <a:srgbClr val="002060"/>
              </a:solidFill>
              <a:latin typeface="Meiryo UI" panose="020B0604030504040204" pitchFamily="50" charset="-128"/>
              <a:ea typeface="Meiryo UI" panose="020B0604030504040204" pitchFamily="50" charset="-128"/>
            </a:endParaRPr>
          </a:p>
          <a:p>
            <a:endParaRPr lang="en-US" altLang="ja-JP" b="1" i="1" dirty="0">
              <a:solidFill>
                <a:srgbClr val="002060"/>
              </a:solidFill>
              <a:latin typeface="Meiryo UI" panose="020B0604030504040204" pitchFamily="50" charset="-128"/>
              <a:ea typeface="Meiryo UI" panose="020B0604030504040204" pitchFamily="50" charset="-128"/>
            </a:endParaRPr>
          </a:p>
          <a:p>
            <a:endParaRPr lang="en-US" altLang="ja-JP" b="1" dirty="0">
              <a:solidFill>
                <a:srgbClr val="002060"/>
              </a:solidFill>
              <a:latin typeface="Meiryo UI" panose="020B0604030504040204" pitchFamily="50" charset="-128"/>
              <a:ea typeface="Meiryo UI" panose="020B0604030504040204" pitchFamily="50" charset="-128"/>
            </a:endParaRPr>
          </a:p>
          <a:p>
            <a:endParaRPr lang="en-US" altLang="ja-JP" b="1" dirty="0">
              <a:solidFill>
                <a:srgbClr val="002060"/>
              </a:solidFill>
              <a:latin typeface="Meiryo UI" panose="020B0604030504040204" pitchFamily="50" charset="-128"/>
              <a:ea typeface="Meiryo UI" panose="020B0604030504040204" pitchFamily="50" charset="-128"/>
            </a:endParaRPr>
          </a:p>
          <a:p>
            <a:endParaRPr lang="en-US" altLang="ja-JP" b="1" dirty="0">
              <a:solidFill>
                <a:srgbClr val="002060"/>
              </a:solidFill>
              <a:latin typeface="Meiryo UI" panose="020B0604030504040204" pitchFamily="50" charset="-128"/>
              <a:ea typeface="Meiryo UI" panose="020B0604030504040204" pitchFamily="50" charset="-128"/>
            </a:endParaRPr>
          </a:p>
          <a:p>
            <a:r>
              <a:rPr lang="ja-JP" altLang="en-US" b="1" dirty="0">
                <a:solidFill>
                  <a:srgbClr val="002060"/>
                </a:solidFill>
                <a:latin typeface="Meiryo UI" panose="020B0604030504040204" pitchFamily="50" charset="-128"/>
                <a:ea typeface="Meiryo UI" panose="020B0604030504040204" pitchFamily="50" charset="-128"/>
              </a:rPr>
              <a:t>３　どのような意図をもってデジタルツールを導入したか</a:t>
            </a:r>
            <a:endParaRPr lang="en-US" altLang="ja-JP" b="1" dirty="0">
              <a:solidFill>
                <a:srgbClr val="002060"/>
              </a:solidFill>
              <a:latin typeface="Meiryo UI" panose="020B0604030504040204" pitchFamily="50" charset="-128"/>
              <a:ea typeface="Meiryo UI" panose="020B0604030504040204" pitchFamily="50" charset="-128"/>
            </a:endParaRPr>
          </a:p>
          <a:p>
            <a:endParaRPr lang="en-US" altLang="ja-JP" b="1" dirty="0">
              <a:solidFill>
                <a:srgbClr val="002060"/>
              </a:solidFill>
              <a:latin typeface="Meiryo UI" panose="020B0604030504040204" pitchFamily="50" charset="-128"/>
              <a:ea typeface="Meiryo UI" panose="020B0604030504040204" pitchFamily="50" charset="-128"/>
            </a:endParaRPr>
          </a:p>
          <a:p>
            <a:endParaRPr lang="en-US" altLang="ja-JP" b="1" dirty="0">
              <a:solidFill>
                <a:srgbClr val="002060"/>
              </a:solidFill>
              <a:latin typeface="Meiryo UI" panose="020B0604030504040204" pitchFamily="50" charset="-128"/>
              <a:ea typeface="Meiryo UI" panose="020B0604030504040204" pitchFamily="50" charset="-128"/>
            </a:endParaRPr>
          </a:p>
          <a:p>
            <a:r>
              <a:rPr lang="ja-JP" altLang="en-US" b="1" dirty="0">
                <a:solidFill>
                  <a:srgbClr val="002060"/>
                </a:solidFill>
                <a:latin typeface="Meiryo UI" panose="020B0604030504040204" pitchFamily="50" charset="-128"/>
                <a:ea typeface="Meiryo UI" panose="020B0604030504040204" pitchFamily="50" charset="-128"/>
              </a:rPr>
              <a:t>４　特徴のある経緯や苦労等、アピールポイント</a:t>
            </a:r>
            <a:endParaRPr lang="en-US" altLang="ja-JP" b="1" dirty="0">
              <a:solidFill>
                <a:srgbClr val="002060"/>
              </a:solidFill>
              <a:latin typeface="Meiryo UI" panose="020B0604030504040204" pitchFamily="50" charset="-128"/>
              <a:ea typeface="Meiryo UI" panose="020B0604030504040204" pitchFamily="50" charset="-128"/>
            </a:endParaRPr>
          </a:p>
          <a:p>
            <a:endParaRPr lang="en-US" altLang="ja-JP" b="1" dirty="0">
              <a:solidFill>
                <a:srgbClr val="002060"/>
              </a:solidFill>
              <a:latin typeface="Meiryo UI" panose="020B0604030504040204" pitchFamily="50" charset="-128"/>
              <a:ea typeface="Meiryo UI" panose="020B0604030504040204" pitchFamily="50" charset="-128"/>
            </a:endParaRPr>
          </a:p>
        </p:txBody>
      </p:sp>
      <p:sp>
        <p:nvSpPr>
          <p:cNvPr id="9" name="テキスト ボックス 8">
            <a:extLst>
              <a:ext uri="{FF2B5EF4-FFF2-40B4-BE49-F238E27FC236}">
                <a16:creationId xmlns:a16="http://schemas.microsoft.com/office/drawing/2014/main" id="{4E75F088-529C-527D-F495-736F550B3FD9}"/>
              </a:ext>
            </a:extLst>
          </p:cNvPr>
          <p:cNvSpPr txBox="1"/>
          <p:nvPr/>
        </p:nvSpPr>
        <p:spPr>
          <a:xfrm>
            <a:off x="809573" y="1725983"/>
            <a:ext cx="6090129" cy="523220"/>
          </a:xfrm>
          <a:prstGeom prst="rect">
            <a:avLst/>
          </a:prstGeom>
          <a:noFill/>
        </p:spPr>
        <p:txBody>
          <a:bodyPr wrap="none" rtlCol="0">
            <a:spAutoFit/>
          </a:bodyPr>
          <a:lstStyle/>
          <a:p>
            <a:r>
              <a:rPr lang="ja-JP" altLang="en-US" sz="1400" dirty="0">
                <a:latin typeface="Meiryo UI" panose="020B0604030504040204" pitchFamily="50" charset="-128"/>
                <a:ea typeface="Meiryo UI" panose="020B0604030504040204" pitchFamily="50" charset="-128"/>
              </a:rPr>
              <a:t>・デジタルツールの活用の具体的な取組内容を記載してください。</a:t>
            </a:r>
            <a:endParaRPr kumimoji="1" lang="en-US" altLang="ja-JP" sz="1400" strike="sngStrike"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・取組を行った期間や導入ツールについても、可能な限り具体的に記載してください。</a:t>
            </a:r>
            <a:endParaRPr lang="en-US" altLang="ja-JP" sz="1400" dirty="0">
              <a:latin typeface="Meiryo UI" panose="020B0604030504040204" pitchFamily="50" charset="-128"/>
              <a:ea typeface="Meiryo UI" panose="020B0604030504040204" pitchFamily="50" charset="-128"/>
            </a:endParaRPr>
          </a:p>
        </p:txBody>
      </p:sp>
      <p:cxnSp>
        <p:nvCxnSpPr>
          <p:cNvPr id="11" name="直線コネクタ 10">
            <a:extLst>
              <a:ext uri="{FF2B5EF4-FFF2-40B4-BE49-F238E27FC236}">
                <a16:creationId xmlns:a16="http://schemas.microsoft.com/office/drawing/2014/main" id="{C5C78D47-6271-DEF6-2549-AB7B6BD9E55D}"/>
              </a:ext>
            </a:extLst>
          </p:cNvPr>
          <p:cNvCxnSpPr>
            <a:cxnSpLocks noGrp="1" noRot="1" noMove="1" noResize="1" noEditPoints="1" noAdjustHandles="1" noChangeArrowheads="1" noChangeShapeType="1"/>
          </p:cNvCxnSpPr>
          <p:nvPr/>
        </p:nvCxnSpPr>
        <p:spPr>
          <a:xfrm>
            <a:off x="0" y="592448"/>
            <a:ext cx="12192000" cy="0"/>
          </a:xfrm>
          <a:prstGeom prst="line">
            <a:avLst/>
          </a:prstGeom>
          <a:ln w="76200" cmpd="thickThin">
            <a:solidFill>
              <a:srgbClr val="002060"/>
            </a:solidFill>
          </a:ln>
        </p:spPr>
        <p:style>
          <a:lnRef idx="1">
            <a:schemeClr val="accent1"/>
          </a:lnRef>
          <a:fillRef idx="0">
            <a:schemeClr val="accent1"/>
          </a:fillRef>
          <a:effectRef idx="0">
            <a:schemeClr val="accent1"/>
          </a:effectRef>
          <a:fontRef idx="minor">
            <a:schemeClr val="tx1"/>
          </a:fontRef>
        </p:style>
      </p:cxnSp>
      <p:sp>
        <p:nvSpPr>
          <p:cNvPr id="5" name="スライド番号プレースホルダー 4">
            <a:extLst>
              <a:ext uri="{FF2B5EF4-FFF2-40B4-BE49-F238E27FC236}">
                <a16:creationId xmlns:a16="http://schemas.microsoft.com/office/drawing/2014/main" id="{0AA39F85-6F55-4B78-B8CC-85D946AA18DC}"/>
              </a:ext>
            </a:extLst>
          </p:cNvPr>
          <p:cNvSpPr>
            <a:spLocks noGrp="1"/>
          </p:cNvSpPr>
          <p:nvPr>
            <p:ph type="sldNum" sz="quarter" idx="12"/>
          </p:nvPr>
        </p:nvSpPr>
        <p:spPr/>
        <p:txBody>
          <a:bodyPr/>
          <a:lstStyle/>
          <a:p>
            <a:fld id="{51889FFA-6D37-44E3-827C-3966D8331A8F}" type="slidenum">
              <a:rPr kumimoji="1" lang="ja-JP" altLang="en-US" smtClean="0"/>
              <a:t>4</a:t>
            </a:fld>
            <a:endParaRPr kumimoji="1" lang="ja-JP" altLang="en-US" dirty="0"/>
          </a:p>
        </p:txBody>
      </p:sp>
      <p:sp>
        <p:nvSpPr>
          <p:cNvPr id="7" name="テキスト ボックス 6">
            <a:extLst>
              <a:ext uri="{FF2B5EF4-FFF2-40B4-BE49-F238E27FC236}">
                <a16:creationId xmlns:a16="http://schemas.microsoft.com/office/drawing/2014/main" id="{1E12E7C8-EF8C-E899-26FD-0CCEB537786C}"/>
              </a:ext>
            </a:extLst>
          </p:cNvPr>
          <p:cNvSpPr txBox="1"/>
          <p:nvPr/>
        </p:nvSpPr>
        <p:spPr>
          <a:xfrm>
            <a:off x="839898" y="2561552"/>
            <a:ext cx="9514143" cy="2246769"/>
          </a:xfrm>
          <a:prstGeom prst="rect">
            <a:avLst/>
          </a:prstGeom>
          <a:noFill/>
        </p:spPr>
        <p:txBody>
          <a:bodyPr wrap="none" rtlCol="0">
            <a:spAutoFit/>
          </a:bodyPr>
          <a:lstStyle/>
          <a:p>
            <a:r>
              <a:rPr lang="ja-JP" altLang="en-US" sz="1400" dirty="0">
                <a:latin typeface="Meiryo UI" panose="020B0604030504040204" pitchFamily="50" charset="-128"/>
                <a:ea typeface="Meiryo UI" panose="020B0604030504040204" pitchFamily="50" charset="-128"/>
              </a:rPr>
              <a:t>・</a:t>
            </a:r>
            <a:r>
              <a:rPr lang="ja-JP" altLang="en-US" sz="1400" u="sng" dirty="0">
                <a:latin typeface="Meiryo UI" panose="020B0604030504040204" pitchFamily="50" charset="-128"/>
                <a:ea typeface="Meiryo UI" panose="020B0604030504040204" pitchFamily="50" charset="-128"/>
              </a:rPr>
              <a:t>成果については、取組前と取組後で、可能な限り数値により比較して記載してください</a:t>
            </a:r>
            <a:r>
              <a:rPr lang="ja-JP" altLang="en-US" sz="1400" dirty="0">
                <a:latin typeface="Meiryo UI" panose="020B0604030504040204" pitchFamily="50" charset="-128"/>
                <a:ea typeface="Meiryo UI" panose="020B0604030504040204" pitchFamily="50" charset="-128"/>
              </a:rPr>
              <a:t>。</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今はまだ成果は出てはいないが今後の成果が期待される場合は、その内容について具体的に記載をお願いします。</a:t>
            </a:r>
            <a:endParaRPr lang="en-US" altLang="ja-JP" sz="1400" dirty="0">
              <a:latin typeface="Meiryo UI" panose="020B0604030504040204" pitchFamily="50" charset="-128"/>
              <a:ea typeface="Meiryo UI" panose="020B0604030504040204" pitchFamily="50" charset="-128"/>
            </a:endParaRPr>
          </a:p>
          <a:p>
            <a:endParaRPr lang="en-US" altLang="ja-JP" sz="1050" dirty="0">
              <a:latin typeface="Meiryo UI" panose="020B0604030504040204" pitchFamily="50" charset="-128"/>
              <a:ea typeface="Meiryo UI" panose="020B0604030504040204" pitchFamily="50" charset="-128"/>
            </a:endParaRPr>
          </a:p>
          <a:p>
            <a:r>
              <a:rPr lang="en-US" altLang="ja-JP" sz="1400" dirty="0">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成果の記載例</a:t>
            </a:r>
            <a:r>
              <a:rPr lang="en-US" altLang="ja-JP" sz="1400" dirty="0">
                <a:latin typeface="Meiryo UI" panose="020B0604030504040204" pitchFamily="50" charset="-128"/>
                <a:ea typeface="Meiryo UI" panose="020B0604030504040204" pitchFamily="50" charset="-128"/>
              </a:rPr>
              <a:t>】</a:t>
            </a:r>
          </a:p>
          <a:p>
            <a:pPr marL="93663" indent="-93663"/>
            <a:r>
              <a:rPr lang="ja-JP" altLang="en-US" sz="1400" dirty="0">
                <a:latin typeface="Meiryo UI" panose="020B0604030504040204" pitchFamily="50" charset="-128"/>
                <a:ea typeface="Meiryo UI" panose="020B0604030504040204" pitchFamily="50" charset="-128"/>
              </a:rPr>
              <a:t>・（在庫管理ソフトの導入の場合）棚卸資産の圧縮○○％、保管コストの削減○○％、欠品率減少</a:t>
            </a:r>
            <a:endParaRPr lang="en-US" altLang="ja-JP" sz="1400" dirty="0">
              <a:latin typeface="Meiryo UI" panose="020B0604030504040204" pitchFamily="50" charset="-128"/>
              <a:ea typeface="Meiryo UI" panose="020B0604030504040204" pitchFamily="50" charset="-128"/>
            </a:endParaRPr>
          </a:p>
          <a:p>
            <a:pPr marL="93663" indent="-93663"/>
            <a:r>
              <a:rPr lang="ja-JP" altLang="en-US" sz="1400" dirty="0">
                <a:latin typeface="Meiryo UI" panose="020B0604030504040204" pitchFamily="50" charset="-128"/>
                <a:ea typeface="Meiryo UI" panose="020B0604030504040204" pitchFamily="50" charset="-128"/>
              </a:rPr>
              <a:t>・（会計システムの導入の場合）時間短縮○○％や、経理業務の効率化が図られた社内エピソード（最新の会計情報にアクセスが</a:t>
            </a:r>
            <a:br>
              <a:rPr lang="en-US" altLang="ja-JP" sz="1400" dirty="0">
                <a:latin typeface="Meiryo UI" panose="020B0604030504040204" pitchFamily="50" charset="-128"/>
                <a:ea typeface="Meiryo UI" panose="020B0604030504040204" pitchFamily="50" charset="-128"/>
              </a:rPr>
            </a:br>
            <a:r>
              <a:rPr lang="ja-JP" altLang="en-US" sz="1400" dirty="0">
                <a:latin typeface="Meiryo UI" panose="020B0604030504040204" pitchFamily="50" charset="-128"/>
                <a:ea typeface="Meiryo UI" panose="020B0604030504040204" pitchFamily="50" charset="-128"/>
              </a:rPr>
              <a:t>　　　　　　　　　　　　　　　　　　　 可能となり、経営判断が迅速に行えるようになった　等）</a:t>
            </a:r>
            <a:endParaRPr lang="en-US" altLang="ja-JP" sz="1400" dirty="0">
              <a:latin typeface="Meiryo UI" panose="020B0604030504040204" pitchFamily="50" charset="-128"/>
              <a:ea typeface="Meiryo UI" panose="020B0604030504040204" pitchFamily="50" charset="-128"/>
            </a:endParaRPr>
          </a:p>
          <a:p>
            <a:pPr marL="93663" indent="-93663"/>
            <a:r>
              <a:rPr lang="ja-JP" altLang="en-US" sz="1400" dirty="0">
                <a:latin typeface="Meiryo UI" panose="020B0604030504040204" pitchFamily="50" charset="-128"/>
                <a:ea typeface="Meiryo UI" panose="020B0604030504040204" pitchFamily="50" charset="-128"/>
              </a:rPr>
              <a:t>・（ＳＮＳを活用した場合）顧客拡大○○％・売上増○○％や、新商品開発に繋げたエピソード</a:t>
            </a:r>
            <a:endParaRPr lang="en-US" altLang="ja-JP" sz="1400" dirty="0">
              <a:latin typeface="Meiryo UI" panose="020B0604030504040204" pitchFamily="50" charset="-128"/>
              <a:ea typeface="Meiryo UI" panose="020B0604030504040204" pitchFamily="50" charset="-128"/>
            </a:endParaRPr>
          </a:p>
          <a:p>
            <a:pPr marL="93663" indent="-93663"/>
            <a:r>
              <a:rPr lang="ja-JP" altLang="en-US" sz="1400" dirty="0">
                <a:latin typeface="Meiryo UI" panose="020B0604030504040204" pitchFamily="50" charset="-128"/>
                <a:ea typeface="Meiryo UI" panose="020B0604030504040204" pitchFamily="50" charset="-128"/>
              </a:rPr>
              <a:t>・（リモートワークの導入の場合）時間外労働時間を月○○時間削減</a:t>
            </a:r>
            <a:endParaRPr lang="en-US" altLang="ja-JP" sz="1400" dirty="0">
              <a:latin typeface="Meiryo UI" panose="020B0604030504040204" pitchFamily="50" charset="-128"/>
              <a:ea typeface="Meiryo UI" panose="020B0604030504040204" pitchFamily="50" charset="-128"/>
            </a:endParaRPr>
          </a:p>
          <a:p>
            <a:pPr marL="93663" indent="-93663"/>
            <a:r>
              <a:rPr lang="ja-JP" altLang="en-US" sz="1400" dirty="0">
                <a:latin typeface="Meiryo UI" panose="020B0604030504040204" pitchFamily="50" charset="-128"/>
                <a:ea typeface="Meiryo UI" panose="020B0604030504040204" pitchFamily="50" charset="-128"/>
              </a:rPr>
              <a:t>・（キャッシュレス決済の導入の場合）インバウンド需要の取込により売上増○○％</a:t>
            </a:r>
          </a:p>
        </p:txBody>
      </p:sp>
      <p:sp>
        <p:nvSpPr>
          <p:cNvPr id="10" name="テキスト ボックス 9">
            <a:extLst>
              <a:ext uri="{FF2B5EF4-FFF2-40B4-BE49-F238E27FC236}">
                <a16:creationId xmlns:a16="http://schemas.microsoft.com/office/drawing/2014/main" id="{4B70DD82-435C-C694-683B-4073ACD0BE33}"/>
              </a:ext>
            </a:extLst>
          </p:cNvPr>
          <p:cNvSpPr txBox="1"/>
          <p:nvPr/>
        </p:nvSpPr>
        <p:spPr>
          <a:xfrm>
            <a:off x="809573" y="5008114"/>
            <a:ext cx="5779146" cy="523220"/>
          </a:xfrm>
          <a:prstGeom prst="rect">
            <a:avLst/>
          </a:prstGeom>
          <a:noFill/>
        </p:spPr>
        <p:txBody>
          <a:bodyPr wrap="none" rtlCol="0">
            <a:spAutoFit/>
          </a:bodyPr>
          <a:lstStyle/>
          <a:p>
            <a:r>
              <a:rPr lang="ja-JP" altLang="en-US" sz="1400" dirty="0">
                <a:latin typeface="Meiryo UI" panose="020B0604030504040204" pitchFamily="50" charset="-128"/>
                <a:ea typeface="Meiryo UI" panose="020B0604030504040204" pitchFamily="50" charset="-128"/>
              </a:rPr>
              <a:t>・業務上の課題や、デジタルツールの活用に至った背景を簡潔に記載してください</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・数あるツールの中でどのようにしてデジタルツールを選択したか記載してください。</a:t>
            </a:r>
            <a:endParaRPr lang="en-US" altLang="ja-JP" sz="1400" dirty="0">
              <a:latin typeface="Meiryo UI" panose="020B0604030504040204" pitchFamily="50" charset="-128"/>
              <a:ea typeface="Meiryo UI" panose="020B0604030504040204" pitchFamily="50" charset="-128"/>
            </a:endParaRPr>
          </a:p>
        </p:txBody>
      </p:sp>
      <p:sp>
        <p:nvSpPr>
          <p:cNvPr id="8" name="テキスト ボックス 7">
            <a:extLst>
              <a:ext uri="{FF2B5EF4-FFF2-40B4-BE49-F238E27FC236}">
                <a16:creationId xmlns:a16="http://schemas.microsoft.com/office/drawing/2014/main" id="{E16FE678-92D9-45F3-9AD4-6BB07A83540E}"/>
              </a:ext>
            </a:extLst>
          </p:cNvPr>
          <p:cNvSpPr txBox="1"/>
          <p:nvPr/>
        </p:nvSpPr>
        <p:spPr>
          <a:xfrm>
            <a:off x="809573" y="5890477"/>
            <a:ext cx="5843266" cy="523220"/>
          </a:xfrm>
          <a:prstGeom prst="rect">
            <a:avLst/>
          </a:prstGeom>
          <a:noFill/>
        </p:spPr>
        <p:txBody>
          <a:bodyPr wrap="none" rtlCol="0">
            <a:spAutoFit/>
          </a:bodyPr>
          <a:lstStyle/>
          <a:p>
            <a:r>
              <a:rPr lang="ja-JP" altLang="en-US" sz="1400" dirty="0">
                <a:latin typeface="Meiryo UI" panose="020B0604030504040204" pitchFamily="50" charset="-128"/>
                <a:ea typeface="Meiryo UI" panose="020B0604030504040204" pitchFamily="50" charset="-128"/>
              </a:rPr>
              <a:t>・ツール導入に至った経緯や導入過程における苦労話などを記載してください。</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・県内事業者への訴求力のある取組であるかアピールポイントを記載してください。</a:t>
            </a:r>
            <a:endParaRPr lang="en-US" altLang="ja-JP" sz="1400" dirty="0">
              <a:latin typeface="Meiryo UI" panose="020B0604030504040204" pitchFamily="50" charset="-128"/>
              <a:ea typeface="Meiryo UI" panose="020B0604030504040204" pitchFamily="50" charset="-128"/>
            </a:endParaRPr>
          </a:p>
        </p:txBody>
      </p:sp>
      <p:pic>
        <p:nvPicPr>
          <p:cNvPr id="6" name="図 5">
            <a:extLst>
              <a:ext uri="{FF2B5EF4-FFF2-40B4-BE49-F238E27FC236}">
                <a16:creationId xmlns:a16="http://schemas.microsoft.com/office/drawing/2014/main" id="{6F97AA34-2C32-45AB-4D36-4918FC14D07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517825" y="21367"/>
            <a:ext cx="488396" cy="540000"/>
          </a:xfrm>
          <a:prstGeom prst="rect">
            <a:avLst/>
          </a:prstGeom>
        </p:spPr>
      </p:pic>
    </p:spTree>
    <p:extLst>
      <p:ext uri="{BB962C8B-B14F-4D97-AF65-F5344CB8AC3E}">
        <p14:creationId xmlns:p14="http://schemas.microsoft.com/office/powerpoint/2010/main" val="26895310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511398FF-10B1-D7EC-E607-5235FEC44274}"/>
              </a:ext>
            </a:extLst>
          </p:cNvPr>
          <p:cNvSpPr txBox="1"/>
          <p:nvPr/>
        </p:nvSpPr>
        <p:spPr>
          <a:xfrm>
            <a:off x="591128" y="89283"/>
            <a:ext cx="5593198" cy="369332"/>
          </a:xfrm>
          <a:prstGeom prst="rect">
            <a:avLst/>
          </a:prstGeom>
          <a:noFill/>
        </p:spPr>
        <p:txBody>
          <a:bodyPr wrap="none" rtlCol="0">
            <a:spAutoFit/>
          </a:bodyPr>
          <a:lstStyle/>
          <a:p>
            <a:r>
              <a:rPr kumimoji="1" lang="ja-JP" altLang="en-US" b="1" i="1" dirty="0">
                <a:solidFill>
                  <a:srgbClr val="002060"/>
                </a:solidFill>
                <a:latin typeface="Meiryo UI" panose="020B0604030504040204" pitchFamily="50" charset="-128"/>
                <a:ea typeface="Meiryo UI" panose="020B0604030504040204" pitchFamily="50" charset="-128"/>
              </a:rPr>
              <a:t>補足資料（</a:t>
            </a:r>
            <a:r>
              <a:rPr lang="ja-JP" altLang="en-US" b="1" i="1" dirty="0">
                <a:solidFill>
                  <a:srgbClr val="002060"/>
                </a:solidFill>
                <a:latin typeface="Meiryo UI" panose="020B0604030504040204" pitchFamily="50" charset="-128"/>
                <a:ea typeface="Meiryo UI" panose="020B0604030504040204" pitchFamily="50" charset="-128"/>
              </a:rPr>
              <a:t>ウェブサイトに公開する可能性があります</a:t>
            </a:r>
            <a:r>
              <a:rPr kumimoji="1" lang="ja-JP" altLang="en-US" b="1" i="1" dirty="0">
                <a:solidFill>
                  <a:srgbClr val="002060"/>
                </a:solidFill>
                <a:latin typeface="Meiryo UI" panose="020B0604030504040204" pitchFamily="50" charset="-128"/>
                <a:ea typeface="Meiryo UI" panose="020B0604030504040204" pitchFamily="50" charset="-128"/>
              </a:rPr>
              <a:t>） 　</a:t>
            </a:r>
            <a:endParaRPr kumimoji="1" lang="en-US" altLang="ja-JP" b="1" i="1" dirty="0">
              <a:solidFill>
                <a:srgbClr val="FF0000"/>
              </a:solidFill>
              <a:latin typeface="Meiryo UI" panose="020B0604030504040204" pitchFamily="50" charset="-128"/>
              <a:ea typeface="Meiryo UI" panose="020B0604030504040204" pitchFamily="50" charset="-128"/>
            </a:endParaRPr>
          </a:p>
        </p:txBody>
      </p:sp>
      <p:sp>
        <p:nvSpPr>
          <p:cNvPr id="3" name="テキスト ボックス 2">
            <a:extLst>
              <a:ext uri="{FF2B5EF4-FFF2-40B4-BE49-F238E27FC236}">
                <a16:creationId xmlns:a16="http://schemas.microsoft.com/office/drawing/2014/main" id="{0032B2F2-7A76-1FF0-90F0-884A481D3331}"/>
              </a:ext>
            </a:extLst>
          </p:cNvPr>
          <p:cNvSpPr txBox="1"/>
          <p:nvPr/>
        </p:nvSpPr>
        <p:spPr>
          <a:xfrm>
            <a:off x="450566" y="762853"/>
            <a:ext cx="10970808" cy="954107"/>
          </a:xfrm>
          <a:prstGeom prst="rect">
            <a:avLst/>
          </a:prstGeom>
          <a:noFill/>
        </p:spPr>
        <p:txBody>
          <a:bodyPr wrap="square" rtlCol="0">
            <a:spAutoFit/>
          </a:bodyPr>
          <a:lstStyle/>
          <a:p>
            <a:r>
              <a:rPr lang="ja-JP" altLang="en-US" b="1" dirty="0">
                <a:solidFill>
                  <a:srgbClr val="002060"/>
                </a:solidFill>
                <a:latin typeface="Meiryo UI" panose="020B0604030504040204" pitchFamily="50" charset="-128"/>
                <a:ea typeface="Meiryo UI" panose="020B0604030504040204" pitchFamily="50" charset="-128"/>
              </a:rPr>
              <a:t>その他、ＤＸに向け、デジタルツールの活用に取り組んでいきたい事業者に対して伝えたいこと、などがあれば自由に記載してください</a:t>
            </a:r>
            <a:r>
              <a:rPr lang="ja-JP" altLang="en-US" sz="2000" b="1" dirty="0">
                <a:solidFill>
                  <a:srgbClr val="002060"/>
                </a:solidFill>
                <a:latin typeface="Meiryo UI" panose="020B0604030504040204" pitchFamily="50" charset="-128"/>
                <a:ea typeface="Meiryo UI" panose="020B0604030504040204" pitchFamily="50" charset="-128"/>
              </a:rPr>
              <a:t>（任意）</a:t>
            </a:r>
            <a:r>
              <a:rPr lang="ja-JP" altLang="en-US" b="1" dirty="0">
                <a:solidFill>
                  <a:srgbClr val="002060"/>
                </a:solidFill>
                <a:latin typeface="Meiryo UI" panose="020B0604030504040204" pitchFamily="50" charset="-128"/>
                <a:ea typeface="Meiryo UI" panose="020B0604030504040204" pitchFamily="50" charset="-128"/>
              </a:rPr>
              <a:t>。</a:t>
            </a:r>
            <a:endParaRPr lang="en-US" altLang="ja-JP" b="1" dirty="0">
              <a:solidFill>
                <a:srgbClr val="002060"/>
              </a:solidFill>
              <a:latin typeface="Meiryo UI" panose="020B0604030504040204" pitchFamily="50" charset="-128"/>
              <a:ea typeface="Meiryo UI" panose="020B0604030504040204" pitchFamily="50" charset="-128"/>
            </a:endParaRPr>
          </a:p>
          <a:p>
            <a:r>
              <a:rPr lang="ja-JP" altLang="en-US" b="1" dirty="0">
                <a:solidFill>
                  <a:srgbClr val="002060"/>
                </a:solidFill>
                <a:latin typeface="Meiryo UI" panose="020B0604030504040204" pitchFamily="50" charset="-128"/>
                <a:ea typeface="Meiryo UI" panose="020B0604030504040204" pitchFamily="50" charset="-128"/>
              </a:rPr>
              <a:t>（テキスト、図、画像利用可。１スライド以内）</a:t>
            </a:r>
            <a:endParaRPr kumimoji="1" lang="en-US" altLang="ja-JP" b="1" dirty="0">
              <a:solidFill>
                <a:srgbClr val="002060"/>
              </a:solidFill>
              <a:latin typeface="Meiryo UI" panose="020B0604030504040204" pitchFamily="50" charset="-128"/>
              <a:ea typeface="Meiryo UI" panose="020B0604030504040204" pitchFamily="50" charset="-128"/>
            </a:endParaRPr>
          </a:p>
        </p:txBody>
      </p:sp>
      <p:cxnSp>
        <p:nvCxnSpPr>
          <p:cNvPr id="11" name="直線コネクタ 10">
            <a:extLst>
              <a:ext uri="{FF2B5EF4-FFF2-40B4-BE49-F238E27FC236}">
                <a16:creationId xmlns:a16="http://schemas.microsoft.com/office/drawing/2014/main" id="{9B5592CE-8CC3-517C-EEE2-568A623024BB}"/>
              </a:ext>
            </a:extLst>
          </p:cNvPr>
          <p:cNvCxnSpPr>
            <a:cxnSpLocks noGrp="1" noRot="1" noMove="1" noResize="1" noEditPoints="1" noAdjustHandles="1" noChangeArrowheads="1" noChangeShapeType="1"/>
          </p:cNvCxnSpPr>
          <p:nvPr/>
        </p:nvCxnSpPr>
        <p:spPr>
          <a:xfrm>
            <a:off x="0" y="592448"/>
            <a:ext cx="12192000" cy="0"/>
          </a:xfrm>
          <a:prstGeom prst="line">
            <a:avLst/>
          </a:prstGeom>
          <a:ln w="76200" cmpd="thickThin">
            <a:solidFill>
              <a:srgbClr val="002060"/>
            </a:solidFill>
          </a:ln>
        </p:spPr>
        <p:style>
          <a:lnRef idx="1">
            <a:schemeClr val="accent1"/>
          </a:lnRef>
          <a:fillRef idx="0">
            <a:schemeClr val="accent1"/>
          </a:fillRef>
          <a:effectRef idx="0">
            <a:schemeClr val="accent1"/>
          </a:effectRef>
          <a:fontRef idx="minor">
            <a:schemeClr val="tx1"/>
          </a:fontRef>
        </p:style>
      </p:cxnSp>
      <p:sp>
        <p:nvSpPr>
          <p:cNvPr id="5" name="スライド番号プレースホルダー 4">
            <a:extLst>
              <a:ext uri="{FF2B5EF4-FFF2-40B4-BE49-F238E27FC236}">
                <a16:creationId xmlns:a16="http://schemas.microsoft.com/office/drawing/2014/main" id="{5A492A48-4EE9-4103-8F89-F24D6BC14C51}"/>
              </a:ext>
            </a:extLst>
          </p:cNvPr>
          <p:cNvSpPr>
            <a:spLocks noGrp="1"/>
          </p:cNvSpPr>
          <p:nvPr>
            <p:ph type="sldNum" sz="quarter" idx="12"/>
          </p:nvPr>
        </p:nvSpPr>
        <p:spPr/>
        <p:txBody>
          <a:bodyPr/>
          <a:lstStyle/>
          <a:p>
            <a:fld id="{51889FFA-6D37-44E3-827C-3966D8331A8F}" type="slidenum">
              <a:rPr kumimoji="1" lang="ja-JP" altLang="en-US" smtClean="0"/>
              <a:t>5</a:t>
            </a:fld>
            <a:endParaRPr kumimoji="1" lang="ja-JP" altLang="en-US"/>
          </a:p>
        </p:txBody>
      </p:sp>
      <p:pic>
        <p:nvPicPr>
          <p:cNvPr id="6" name="図 5">
            <a:extLst>
              <a:ext uri="{FF2B5EF4-FFF2-40B4-BE49-F238E27FC236}">
                <a16:creationId xmlns:a16="http://schemas.microsoft.com/office/drawing/2014/main" id="{FF63E4FA-2856-3F7D-840D-6C6DDF9BE8A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517825" y="21367"/>
            <a:ext cx="488396" cy="540000"/>
          </a:xfrm>
          <a:prstGeom prst="rect">
            <a:avLst/>
          </a:prstGeom>
        </p:spPr>
      </p:pic>
    </p:spTree>
    <p:extLst>
      <p:ext uri="{BB962C8B-B14F-4D97-AF65-F5344CB8AC3E}">
        <p14:creationId xmlns:p14="http://schemas.microsoft.com/office/powerpoint/2010/main" val="1847908119"/>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1758</TotalTime>
  <Words>1043</Words>
  <Application>Microsoft Office PowerPoint</Application>
  <PresentationFormat>ワイド画面</PresentationFormat>
  <Paragraphs>89</Paragraphs>
  <Slides>5</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5</vt:i4>
      </vt:variant>
    </vt:vector>
  </HeadingPairs>
  <TitlesOfParts>
    <vt:vector size="13" baseType="lpstr">
      <vt:lpstr>HGP創英角ｺﾞｼｯｸUB</vt:lpstr>
      <vt:lpstr>Meiryo UI</vt:lpstr>
      <vt:lpstr>Segoe Sans</vt:lpstr>
      <vt:lpstr>游ゴシック</vt:lpstr>
      <vt:lpstr>游ゴシック Light</vt:lpstr>
      <vt:lpstr>Arial</vt:lpstr>
      <vt:lpstr>Wingdings</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HP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中村光希</dc:creator>
  <cp:lastModifiedBy>林 純史</cp:lastModifiedBy>
  <cp:revision>86</cp:revision>
  <cp:lastPrinted>2024-05-30T00:51:46Z</cp:lastPrinted>
  <dcterms:created xsi:type="dcterms:W3CDTF">2023-04-14T05:25:15Z</dcterms:created>
  <dcterms:modified xsi:type="dcterms:W3CDTF">2026-05-01T10:17:59Z</dcterms:modified>
</cp:coreProperties>
</file>